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4"/>
  </p:notesMasterIdLst>
  <p:sldIdLst>
    <p:sldId id="395" r:id="rId3"/>
    <p:sldId id="399" r:id="rId4"/>
    <p:sldId id="400" r:id="rId5"/>
    <p:sldId id="402" r:id="rId6"/>
    <p:sldId id="401" r:id="rId7"/>
    <p:sldId id="403" r:id="rId8"/>
    <p:sldId id="442" r:id="rId9"/>
    <p:sldId id="445" r:id="rId10"/>
    <p:sldId id="446" r:id="rId11"/>
    <p:sldId id="447" r:id="rId12"/>
    <p:sldId id="448" r:id="rId13"/>
    <p:sldId id="449" r:id="rId14"/>
    <p:sldId id="450" r:id="rId15"/>
    <p:sldId id="452" r:id="rId16"/>
    <p:sldId id="453" r:id="rId17"/>
    <p:sldId id="454" r:id="rId18"/>
    <p:sldId id="465" r:id="rId19"/>
    <p:sldId id="466" r:id="rId20"/>
    <p:sldId id="456" r:id="rId21"/>
    <p:sldId id="455" r:id="rId22"/>
    <p:sldId id="457" r:id="rId23"/>
    <p:sldId id="458" r:id="rId24"/>
    <p:sldId id="461" r:id="rId25"/>
    <p:sldId id="462" r:id="rId26"/>
    <p:sldId id="463" r:id="rId27"/>
    <p:sldId id="464" r:id="rId28"/>
    <p:sldId id="416" r:id="rId29"/>
    <p:sldId id="444" r:id="rId30"/>
    <p:sldId id="443" r:id="rId31"/>
    <p:sldId id="418" r:id="rId32"/>
    <p:sldId id="328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F99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03" autoAdjust="0"/>
    <p:restoredTop sz="94162" autoAdjust="0"/>
  </p:normalViewPr>
  <p:slideViewPr>
    <p:cSldViewPr>
      <p:cViewPr varScale="1">
        <p:scale>
          <a:sx n="69" d="100"/>
          <a:sy n="69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8FA28D9-DEFB-491E-9146-112B11A08E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1493F5-AD04-488C-BD2C-ED8A50B94D8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B6A40FC-9A81-4A41-B4A7-9C7C007BF166}" type="datetimeFigureOut">
              <a:rPr lang="en-US"/>
              <a:pPr>
                <a:defRPr/>
              </a:pPr>
              <a:t>1/22/2021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E1A4F2E6-3E65-4B27-A807-04AF0A122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45564B53-9221-4AC8-9084-EA1A066FD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D4F789-0C0D-4875-BA09-B87015FDC7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105A10-FE42-4EBA-A5CC-C9C024305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95D36C7-EAE9-415C-A6B9-F8C2F9CAE9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xmlns="" id="{78F328EE-8CEE-49C5-A069-3EE29E7FC5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xmlns="" id="{192B1C23-A63B-4B06-860A-F6A05BEEC6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xmlns="" id="{AAFD7E68-0189-4F80-A5C2-BBA32D423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E2099EA-4286-414E-8D9E-AC5BE82CB9F5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xmlns="" id="{54C47F81-673C-4C53-930C-64BB63BD60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xmlns="" id="{5EE627CF-0688-4B0C-8BED-A059AA2B24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xmlns="" id="{FBABB359-282A-464B-84A6-BA5DB5E27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EB90410-AF20-420B-B856-57367B58C098}" type="slidenum">
              <a:rPr lang="en-US" altLang="en-US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xmlns="" id="{B55678BA-5945-4A2D-9FEB-2EF1BE4F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xmlns="" id="{CBA14D06-0A8F-4493-A53E-A12E633FF2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xmlns="" id="{1C7FFDD6-62E7-4614-8737-C0259C9A7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007C86-1E73-4077-A465-E39B0569F0F3}" type="slidenum">
              <a:rPr lang="en-IN" altLang="en-US"/>
              <a:pPr>
                <a:spcBef>
                  <a:spcPct val="0"/>
                </a:spcBef>
              </a:pPr>
              <a:t>16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xmlns="" id="{B55678BA-5945-4A2D-9FEB-2EF1BE4F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xmlns="" id="{CBA14D06-0A8F-4493-A53E-A12E633FF2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xmlns="" id="{1C7FFDD6-62E7-4614-8737-C0259C9A7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007C86-1E73-4077-A465-E39B0569F0F3}" type="slidenum">
              <a:rPr lang="en-IN" altLang="en-US"/>
              <a:pPr>
                <a:spcBef>
                  <a:spcPct val="0"/>
                </a:spcBef>
              </a:pPr>
              <a:t>18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xmlns="" id="{B55678BA-5945-4A2D-9FEB-2EF1BE4F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xmlns="" id="{CBA14D06-0A8F-4493-A53E-A12E633FF2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xmlns="" id="{1C7FFDD6-62E7-4614-8737-C0259C9A7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007C86-1E73-4077-A465-E39B0569F0F3}" type="slidenum">
              <a:rPr lang="en-IN" altLang="en-US"/>
              <a:pPr>
                <a:spcBef>
                  <a:spcPct val="0"/>
                </a:spcBef>
              </a:pPr>
              <a:t>20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xmlns="" id="{B55678BA-5945-4A2D-9FEB-2EF1BE4F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xmlns="" id="{CBA14D06-0A8F-4493-A53E-A12E633FF2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xmlns="" id="{1C7FFDD6-62E7-4614-8737-C0259C9A7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007C86-1E73-4077-A465-E39B0569F0F3}" type="slidenum">
              <a:rPr lang="en-IN" altLang="en-US"/>
              <a:pPr>
                <a:spcBef>
                  <a:spcPct val="0"/>
                </a:spcBef>
              </a:pPr>
              <a:t>22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xmlns="" id="{B55678BA-5945-4A2D-9FEB-2EF1BE4F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xmlns="" id="{CBA14D06-0A8F-4493-A53E-A12E633FF2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xmlns="" id="{1C7FFDD6-62E7-4614-8737-C0259C9A7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007C86-1E73-4077-A465-E39B0569F0F3}" type="slidenum">
              <a:rPr lang="en-IN" altLang="en-US"/>
              <a:pPr>
                <a:spcBef>
                  <a:spcPct val="0"/>
                </a:spcBef>
              </a:pPr>
              <a:t>24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xmlns="" id="{B55678BA-5945-4A2D-9FEB-2EF1BE4FD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xmlns="" id="{CBA14D06-0A8F-4493-A53E-A12E633FF2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xmlns="" id="{1C7FFDD6-62E7-4614-8737-C0259C9A7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007C86-1E73-4077-A465-E39B0569F0F3}" type="slidenum">
              <a:rPr lang="en-IN" altLang="en-US"/>
              <a:pPr>
                <a:spcBef>
                  <a:spcPct val="0"/>
                </a:spcBef>
              </a:pPr>
              <a:t>26</a:t>
            </a:fld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250CB3F1-610B-49C9-811A-FA7B925DC715}"/>
              </a:ext>
            </a:extLst>
          </p:cNvPr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xmlns="" id="{55A7E683-02FA-4275-A393-8BE9E64FF5CD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xmlns="" id="{CBB1B2F5-B095-43D8-860B-5D1DDEBE21CC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80089833-043B-4BA9-B1B5-40BE8C945A02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xmlns="" id="{817CB9A6-B7C0-420F-9E5C-F155765495D2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xmlns="" id="{DEF33B53-5877-4C9E-81EA-824B455483F7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xmlns="" id="{79BBC8C2-3930-4C00-810B-F46F474DE21F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92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133143E5-687A-4620-B8EE-1560BEA245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xmlns="" id="{E5AABE25-4FCD-445A-A917-6E70C221C5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7AE13F16-75A0-43B1-95B5-3C5CEA78FC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FDEEFC-DA89-4A8C-821B-9A1B4A5841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52231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xmlns="" id="{8D30E229-DF81-4707-B722-970A27F229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xmlns="" id="{7AE5DB35-B9BB-481E-BD82-0B250D0DEE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xmlns="" id="{962FADC6-E6A7-437C-B179-3E09F49D48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865165-FC97-4044-A138-2200AFB9C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139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xmlns="" id="{7F1A1A0A-720F-4E82-9036-F6CB161CF1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6F9D3AB4-A102-4116-AD01-9628AF2E61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3DE04A-FB08-4D64-B1F5-189010D43B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03182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4C64C0-A64B-4A11-8657-21C08EC6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5122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6272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61730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C72D8099-AF0A-4AB1-AB60-BAF6FE38C5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3E9C80C7-8844-4F27-836E-8E5754BD7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3F69C55-745C-48D4-B9B9-D3F8740C5D2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1144522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xmlns="" id="{3C04C041-37F6-4776-B4C9-B017DD0524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D904343-CE06-4929-A4A9-386E3ECD958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1221269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546BFFA2-0270-4B6B-AD81-96D47DEA8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xmlns="" id="{272AF5A4-231D-4F57-A7FB-3D0549E9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DCF8B15-71B4-43E0-9AE3-BA5F23F6C81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386767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xmlns="" id="{B6780A6A-5E63-4591-BBAF-B7A201C135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xmlns="" id="{598A1D71-62E4-42A0-87B5-E6EA0FA689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3C3CF-1CD8-4D50-BF28-0EB0240ED14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1286588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xmlns="" id="{FE082EAA-E5A9-441A-82D7-0E68E050A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xmlns="" id="{5DD0F575-4663-4B18-921F-7333904F2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234FCE6-847A-4204-8907-38BDA67EFF4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334899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xmlns="" id="{ACF00C0B-C6F9-4D26-AC19-86DF62821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xmlns="" id="{B4089D63-6727-4911-9D73-238F02AF7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3B7017-A9B2-4103-BFA4-3D239446C45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57950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xmlns="" id="{C4D054DD-571D-4594-9278-3A3DA72D68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xmlns="" id="{F0E864F5-0174-47C9-B037-74E9AE590D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xmlns="" id="{C48C1FB0-6AE0-49CC-8E48-92C4499031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C02CF7-AF5E-408B-8F82-0D6BF2599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16434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xmlns="" id="{5D1841E7-955E-430A-9A28-5D2B668A2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xmlns="" id="{E5B01269-5E74-4868-91B6-DB6D87FA0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ECEE081-7D3A-4553-BFF2-66E1C45D170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746921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BCA81FE5-13AD-4B1F-A184-48C496CF3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3B5C92C2-E7C2-4BB0-AAA1-90E677EF9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4F69D4-8C64-4062-9620-B2E23A0B950B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1260000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98D5E88F-94E8-4BB8-8DA8-7D536806C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B1CFE71-BEFF-4360-94AE-B82F36585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78C6881-B26E-4382-BE1A-01CCF9D0797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237477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xmlns="" id="{4F04BA3A-F291-49D2-8A07-A23BE7E9C6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xmlns="" id="{EEB312DF-1880-4DC7-B0B5-3F1BE9D104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xmlns="" id="{60AF9DA4-5F66-4123-AEB6-8D18958935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EAD71A-79C3-4261-8848-9341B786A1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5522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xmlns="" id="{C296ECD0-BFAF-4236-8026-8617A2D68D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F47C4E2D-4C8D-49D5-B77D-37519B8937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35812D8A-5D05-458A-9E9C-F99ECB8C2D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66ABAB-2F15-4A13-93B5-D7E49C186D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940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xmlns="" id="{3772655B-1FCA-4157-891B-910332D5F0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xmlns="" id="{EECF5435-639A-480E-AB54-F6FE94A3C9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E7A7803C-E9D3-423A-8465-8BF5D08EBF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2E1C4E-A2E8-4FC4-9A04-48131081C2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4157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xmlns="" id="{DBF08DBF-CE58-4435-B97C-D7DF1F6C17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xmlns="" id="{89422A0C-B45B-4809-B496-43ADB658F7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D8F1CABE-D895-44E0-8652-AB46900F77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98CD94-4759-4653-9D50-063CBBE34C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7548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xmlns="" id="{E7323092-848A-465D-8B37-B6DF492C1C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xmlns="" id="{4BDE796F-0051-463B-B200-D776B294F0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E6396A99-0BFE-4840-ACEA-CFE6DB5A6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0BF902-E5A2-4F82-9E42-D814BF95F8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270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xmlns="" id="{BE2C14A2-368A-4A2F-8E6F-794DAE704A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D2B22898-8D34-4A7C-B4E5-ACE2E1436C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D7E56011-64CF-4FA0-879E-BBF74A50F3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7E4913-46A5-4A57-8AC0-DAAC9CB1BF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7990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xmlns="" id="{4EB31CBC-0CEB-48D4-B0D2-59EF2D8718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0B74A8D1-FB3C-49EA-B781-B389506353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062F456D-7799-4AB0-BEE8-569B6D67F4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9BB521-6629-4EA5-B021-9C6E8B4D58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6877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xmlns="" id="{ED8D401C-7E59-4B11-B1C9-0B636A6B2454}"/>
              </a:ext>
            </a:extLst>
          </p:cNvPr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>
              <a:extLst>
                <a:ext uri="{FF2B5EF4-FFF2-40B4-BE49-F238E27FC236}">
                  <a16:creationId xmlns:a16="http://schemas.microsoft.com/office/drawing/2014/main" xmlns="" id="{5FFE68C3-6F0D-4EEA-A0F8-42B3283F8DB8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>
              <a:extLst>
                <a:ext uri="{FF2B5EF4-FFF2-40B4-BE49-F238E27FC236}">
                  <a16:creationId xmlns:a16="http://schemas.microsoft.com/office/drawing/2014/main" xmlns="" id="{423B6D48-6856-4AE1-9037-A4334984CC98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>
              <a:extLst>
                <a:ext uri="{FF2B5EF4-FFF2-40B4-BE49-F238E27FC236}">
                  <a16:creationId xmlns:a16="http://schemas.microsoft.com/office/drawing/2014/main" xmlns="" id="{C4944916-45A9-40D9-95E0-2CE98E78D08E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>
              <a:extLst>
                <a:ext uri="{FF2B5EF4-FFF2-40B4-BE49-F238E27FC236}">
                  <a16:creationId xmlns:a16="http://schemas.microsoft.com/office/drawing/2014/main" xmlns="" id="{9B919537-BAE0-4F9E-8C72-53B5A3EFB57B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>
              <a:extLst>
                <a:ext uri="{FF2B5EF4-FFF2-40B4-BE49-F238E27FC236}">
                  <a16:creationId xmlns:a16="http://schemas.microsoft.com/office/drawing/2014/main" xmlns="" id="{3C18D5E3-D064-4F7B-972A-64BEE991B43F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>
            <a:extLst>
              <a:ext uri="{FF2B5EF4-FFF2-40B4-BE49-F238E27FC236}">
                <a16:creationId xmlns:a16="http://schemas.microsoft.com/office/drawing/2014/main" xmlns="" id="{63BE9BD4-6715-4AB0-A977-F217DF272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201" name="Rectangle 9">
            <a:extLst>
              <a:ext uri="{FF2B5EF4-FFF2-40B4-BE49-F238E27FC236}">
                <a16:creationId xmlns:a16="http://schemas.microsoft.com/office/drawing/2014/main" xmlns="" id="{83B156C5-8F46-4211-9645-24BFF119A5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LPU :: CAP659 Programming in C# :: Sumit Gupta</a:t>
            </a:r>
          </a:p>
        </p:txBody>
      </p:sp>
      <p:sp>
        <p:nvSpPr>
          <p:cNvPr id="8202" name="Rectangle 10">
            <a:extLst>
              <a:ext uri="{FF2B5EF4-FFF2-40B4-BE49-F238E27FC236}">
                <a16:creationId xmlns:a16="http://schemas.microsoft.com/office/drawing/2014/main" xmlns="" id="{F34A8C9D-F5D8-49C8-8577-783C5ADA0F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03" name="Rectangle 11">
            <a:extLst>
              <a:ext uri="{FF2B5EF4-FFF2-40B4-BE49-F238E27FC236}">
                <a16:creationId xmlns:a16="http://schemas.microsoft.com/office/drawing/2014/main" xmlns="" id="{B23112DB-F857-49B3-BAD6-DC1B1987C8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7FE1CF0B-47AC-43D5-A67F-991C0FAA0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12">
            <a:extLst>
              <a:ext uri="{FF2B5EF4-FFF2-40B4-BE49-F238E27FC236}">
                <a16:creationId xmlns:a16="http://schemas.microsoft.com/office/drawing/2014/main" xmlns="" id="{953EC7C3-FABD-49E7-9E2B-7691A8BA2E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xmlns="" id="{F1B4C639-8DDC-4678-979A-3F2FD5B754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xmlns="" id="{6E1C4764-A7CA-4F4A-8C30-801C1D7CF1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64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4.jpeg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5.jpeg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6.jpeg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7.jpeg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7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2">
            <a:extLst>
              <a:ext uri="{FF2B5EF4-FFF2-40B4-BE49-F238E27FC236}">
                <a16:creationId xmlns:a16="http://schemas.microsoft.com/office/drawing/2014/main" xmlns="" id="{E33D4DE0-8903-41EA-881D-77555EFA8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0975" y="206375"/>
            <a:ext cx="24384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62EC3165-0BA6-4758-B8B5-42EB0AB2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16000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Introductory lecture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xmlns="" id="{6E427407-7213-490A-B9A6-3A8F1646EAB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691161"/>
            <a:ext cx="5181600" cy="5105400"/>
            <a:chOff x="6401519" y="3851534"/>
            <a:chExt cx="2533650" cy="2667000"/>
          </a:xfrm>
        </p:grpSpPr>
        <p:pic>
          <p:nvPicPr>
            <p:cNvPr id="9" name="Picture 128" descr="http://2h963i3oa54o1nc84a14ihzo.wpengine.netdna-cdn.com/wp-content/uploads/sites/3/2014/09/red_award2_1.jpg">
              <a:extLst>
                <a:ext uri="{FF2B5EF4-FFF2-40B4-BE49-F238E27FC236}">
                  <a16:creationId xmlns:a16="http://schemas.microsoft.com/office/drawing/2014/main" xmlns="" id="{C9ABEAB5-7D3A-4BBB-95F7-1F9AA826C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519" y="3851534"/>
              <a:ext cx="2533650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">
              <a:extLst>
                <a:ext uri="{FF2B5EF4-FFF2-40B4-BE49-F238E27FC236}">
                  <a16:creationId xmlns:a16="http://schemas.microsoft.com/office/drawing/2014/main" xmlns="" id="{60C2944E-76B6-4365-BC05-0B353F3BF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3970" y="4568041"/>
              <a:ext cx="1089904" cy="27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srgbClr val="C00000"/>
                  </a:solidFill>
                </a:rPr>
                <a:t>Lecture #0</a:t>
              </a:r>
              <a:endParaRPr lang="en-IN" altLang="en-US" sz="2800" b="1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C22054E-09C3-4F59-83C6-23B72190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7467600" cy="688974"/>
          </a:xfrm>
        </p:spPr>
        <p:txBody>
          <a:bodyPr>
            <a:normAutofit fontScale="90000"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So what does this mean?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99D147D-DFB8-4AD1-81AE-E67C3546C010}"/>
              </a:ext>
            </a:extLst>
          </p:cNvPr>
          <p:cNvCxnSpPr/>
          <p:nvPr/>
        </p:nvCxnSpPr>
        <p:spPr>
          <a:xfrm>
            <a:off x="228600" y="9144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9460" name="Object 2">
            <a:extLst>
              <a:ext uri="{FF2B5EF4-FFF2-40B4-BE49-F238E27FC236}">
                <a16:creationId xmlns:a16="http://schemas.microsoft.com/office/drawing/2014/main" xmlns="" id="{448C3C68-36C8-46DE-96B3-1EA227C1DC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7282" r:id="rId3" imgW="13937020" imgH="5409524" progId="">
              <p:embed/>
            </p:oleObj>
          </a:graphicData>
        </a:graphic>
      </p:graphicFrame>
      <p:sp>
        <p:nvSpPr>
          <p:cNvPr id="19461" name="TextBox 6">
            <a:extLst>
              <a:ext uri="{FF2B5EF4-FFF2-40B4-BE49-F238E27FC236}">
                <a16:creationId xmlns:a16="http://schemas.microsoft.com/office/drawing/2014/main" xmlns="" id="{EE8B596C-9335-4E74-9975-26B6A92C9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47800"/>
            <a:ext cx="7561263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Century Gothic" panose="020B0502020202020204" pitchFamily="34" charset="0"/>
              </a:rPr>
              <a:t>Take ANY activity of the day…</a:t>
            </a:r>
          </a:p>
          <a:p>
            <a:pPr eaLnBrk="1" hangingPunct="1"/>
            <a:endParaRPr lang="en-US" altLang="en-US" sz="2400" b="1">
              <a:latin typeface="Century Gothic" panose="020B05020202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Century Gothic" panose="020B0502020202020204" pitchFamily="34" charset="0"/>
              </a:rPr>
              <a:t>It will have a set procedure</a:t>
            </a:r>
          </a:p>
          <a:p>
            <a:pPr eaLnBrk="1" hangingPunct="1"/>
            <a:endParaRPr lang="en-US" altLang="en-US" sz="2000" b="1">
              <a:latin typeface="Century Gothic" panose="020B05020202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Century Gothic" panose="020B0502020202020204" pitchFamily="34" charset="0"/>
              </a:rPr>
              <a:t>It has to be done in a designate way</a:t>
            </a:r>
          </a:p>
          <a:p>
            <a:pPr eaLnBrk="1" hangingPunct="1"/>
            <a:endParaRPr lang="en-US" altLang="en-US" sz="2000" b="1">
              <a:latin typeface="Century Gothic" panose="020B05020202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Century Gothic" panose="020B0502020202020204" pitchFamily="34" charset="0"/>
              </a:rPr>
              <a:t>If not done the specified way will yield wrong results</a:t>
            </a:r>
          </a:p>
          <a:p>
            <a:pPr eaLnBrk="1" hangingPunct="1"/>
            <a:endParaRPr lang="en-US" altLang="en-US" sz="2000" b="1">
              <a:latin typeface="Century Gothic" panose="020B05020202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Century Gothic" panose="020B0502020202020204" pitchFamily="34" charset="0"/>
              </a:rPr>
              <a:t>This clearly shows that everything has a </a:t>
            </a:r>
            <a:endParaRPr lang="en-IN" altLang="en-US" sz="2000" b="1">
              <a:latin typeface="Century Gothic" panose="020B0502020202020204" pitchFamily="34" charset="0"/>
            </a:endParaRPr>
          </a:p>
        </p:txBody>
      </p:sp>
      <p:sp>
        <p:nvSpPr>
          <p:cNvPr id="19462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>
            <a:extLst>
              <a:ext uri="{FF2B5EF4-FFF2-40B4-BE49-F238E27FC236}">
                <a16:creationId xmlns:a16="http://schemas.microsoft.com/office/drawing/2014/main" xmlns="" id="{97A8ED81-65A6-4F9F-B8D8-63D5F4074F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>
              <a:latin typeface="Century Gothic" panose="020B0502020202020204" pitchFamily="34" charset="0"/>
            </a:endParaRPr>
          </a:p>
        </p:txBody>
      </p:sp>
      <p:sp>
        <p:nvSpPr>
          <p:cNvPr id="19463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>
            <a:extLst>
              <a:ext uri="{FF2B5EF4-FFF2-40B4-BE49-F238E27FC236}">
                <a16:creationId xmlns:a16="http://schemas.microsoft.com/office/drawing/2014/main" xmlns="" id="{7AACF342-590F-4740-A233-28A6453C8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>
              <a:latin typeface="Century Gothic" panose="020B0502020202020204" pitchFamily="34" charset="0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24CF4044-44A5-491A-996F-2806E3C34E20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5203825"/>
            <a:ext cx="2160587" cy="1152525"/>
            <a:chOff x="3131840" y="5661248"/>
            <a:chExt cx="2160240" cy="11521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DECD7D54-D929-4BEB-8DFF-6F33EBB007CE}"/>
                </a:ext>
              </a:extLst>
            </p:cNvPr>
            <p:cNvSpPr/>
            <p:nvPr/>
          </p:nvSpPr>
          <p:spPr>
            <a:xfrm>
              <a:off x="3131840" y="5699335"/>
              <a:ext cx="2160240" cy="111404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37ED50D0-71EA-42C1-A7B5-6615454D3694}"/>
                </a:ext>
              </a:extLst>
            </p:cNvPr>
            <p:cNvSpPr/>
            <p:nvPr/>
          </p:nvSpPr>
          <p:spPr>
            <a:xfrm>
              <a:off x="3338697" y="5661248"/>
              <a:ext cx="1832554" cy="1015663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+mn-lt"/>
                  <a:cs typeface="+mn-cs"/>
                </a:rPr>
                <a:t>Logic</a:t>
              </a:r>
            </a:p>
          </p:txBody>
        </p:sp>
      </p:grpSp>
      <p:pic>
        <p:nvPicPr>
          <p:cNvPr id="19465" name="Picture 4" descr="http://ctmls.ctreal.com/wp-content/uploads/2012/02/ppc-ad-copy-writing.gif">
            <a:extLst>
              <a:ext uri="{FF2B5EF4-FFF2-40B4-BE49-F238E27FC236}">
                <a16:creationId xmlns:a16="http://schemas.microsoft.com/office/drawing/2014/main" xmlns="" id="{62BEE55C-91B6-4108-834C-6D1842E8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125538"/>
            <a:ext cx="14366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6" descr="http://homedesigni.com/wp-content/uploads/2014/01/kitchen-clip-art-black-and-white-12.jpg">
            <a:extLst>
              <a:ext uri="{FF2B5EF4-FFF2-40B4-BE49-F238E27FC236}">
                <a16:creationId xmlns:a16="http://schemas.microsoft.com/office/drawing/2014/main" xmlns="" id="{E5203B61-BA82-44C9-9A11-441C4C2F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700" y="2781300"/>
            <a:ext cx="15208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0" descr="http://www.clker.com/cliparts/D/T/2/c/n/x/motorcycle-icon-md.png">
            <a:extLst>
              <a:ext uri="{FF2B5EF4-FFF2-40B4-BE49-F238E27FC236}">
                <a16:creationId xmlns:a16="http://schemas.microsoft.com/office/drawing/2014/main" xmlns="" id="{6993FC93-A5F5-4733-A826-065BFCFE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7775" y="4365625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2" descr="http://www.aperfectworld.org/clipart/communications/talking13.png">
            <a:extLst>
              <a:ext uri="{FF2B5EF4-FFF2-40B4-BE49-F238E27FC236}">
                <a16:creationId xmlns:a16="http://schemas.microsoft.com/office/drawing/2014/main" xmlns="" id="{EFAE743A-2689-422B-8424-13F789AC0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699125"/>
            <a:ext cx="12065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62B64EE-F501-4851-9732-68710384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>
            <a:normAutofit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100" dirty="0">
                <a:solidFill>
                  <a:srgbClr val="C00000"/>
                </a:solidFill>
              </a:rPr>
              <a:t>If there is logic in anything then . . .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2100" dirty="0">
              <a:solidFill>
                <a:srgbClr val="C00000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100" b="1" dirty="0"/>
              <a:t>There has to be ways to represent logic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100" b="1" dirty="0"/>
              <a:t>There has to be modes to modify and re-represent logic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100" b="1" dirty="0"/>
              <a:t>There should be methodology to implement and re-design logic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100" b="1" dirty="0"/>
              <a:t>And for all this…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1DC53555-27A4-4449-94E9-F54B9D77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030"/>
            <a:ext cx="7391400" cy="679448"/>
          </a:xfrm>
        </p:spPr>
        <p:txBody>
          <a:bodyPr>
            <a:normAutofit fontScale="90000"/>
          </a:bodyPr>
          <a:lstStyle/>
          <a:p>
            <a:pPr marL="484632" algn="ctr"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EBBB8E8-6926-44EE-B9B9-24360F0B3B1D}"/>
              </a:ext>
            </a:extLst>
          </p:cNvPr>
          <p:cNvCxnSpPr/>
          <p:nvPr/>
        </p:nvCxnSpPr>
        <p:spPr>
          <a:xfrm>
            <a:off x="228600" y="9144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485" name="Object 2">
            <a:extLst>
              <a:ext uri="{FF2B5EF4-FFF2-40B4-BE49-F238E27FC236}">
                <a16:creationId xmlns:a16="http://schemas.microsoft.com/office/drawing/2014/main" xmlns="" id="{2812C9FD-5D7B-47FC-B44A-4A300D8A83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8306" r:id="rId3" imgW="13937020" imgH="5409524" progId="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 descr="http://www.illustrationsof.com/royalty-free-computer-clipart-illustration-7803.jpg">
            <a:extLst>
              <a:ext uri="{FF2B5EF4-FFF2-40B4-BE49-F238E27FC236}">
                <a16:creationId xmlns:a16="http://schemas.microsoft.com/office/drawing/2014/main" xmlns="" id="{E4A0E6FD-8FC2-424D-95F8-03ACCC50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4163" y="1639888"/>
            <a:ext cx="2068512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>
            <a:extLst>
              <a:ext uri="{FF2B5EF4-FFF2-40B4-BE49-F238E27FC236}">
                <a16:creationId xmlns:a16="http://schemas.microsoft.com/office/drawing/2014/main" xmlns="" id="{B474B2B4-F091-4DAF-BF1A-AC00FE1A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 b="1">
                <a:solidFill>
                  <a:srgbClr val="C00000"/>
                </a:solidFill>
              </a:rPr>
              <a:t>What next?</a:t>
            </a:r>
            <a:endParaRPr lang="en-IN" altLang="en-US" sz="4800" b="1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8B0DEC-A551-4577-B9CF-E7F9ED25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5738"/>
            <a:ext cx="6778625" cy="20447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There has to be logic machine to assimilate, understand, solve, store, retrieve and represent logic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B78751C-4290-4592-A82C-61C89C80712F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0726" name="Object 4">
            <a:extLst>
              <a:ext uri="{FF2B5EF4-FFF2-40B4-BE49-F238E27FC236}">
                <a16:creationId xmlns:a16="http://schemas.microsoft.com/office/drawing/2014/main" xmlns="" id="{7CC97226-1751-4B89-A41B-88EA54B72C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9330" r:id="rId4" imgW="13937020" imgH="5409524" progId="">
              <p:embed/>
            </p:oleObj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DD519B8-3086-4410-8EE9-982C9961B32B}"/>
              </a:ext>
            </a:extLst>
          </p:cNvPr>
          <p:cNvSpPr txBox="1">
            <a:spLocks/>
          </p:cNvSpPr>
          <p:nvPr/>
        </p:nvSpPr>
        <p:spPr>
          <a:xfrm>
            <a:off x="611188" y="3822700"/>
            <a:ext cx="6121400" cy="20447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2060"/>
                </a:solidFill>
              </a:rPr>
              <a:t>There has to be a </a:t>
            </a:r>
            <a:r>
              <a:rPr lang="en-US" sz="4000" b="1" u="sng" dirty="0">
                <a:solidFill>
                  <a:srgbClr val="FF0000"/>
                </a:solidFill>
              </a:rPr>
              <a:t>LANGUAGE</a:t>
            </a:r>
            <a:r>
              <a:rPr lang="en-US" sz="4000" b="1" dirty="0">
                <a:solidFill>
                  <a:srgbClr val="002060"/>
                </a:solidFill>
              </a:rPr>
              <a:t> to communicate with the logic machine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CB5B39A2-2388-4B72-932D-78DDA10FC89A}"/>
              </a:ext>
            </a:extLst>
          </p:cNvPr>
          <p:cNvGrpSpPr>
            <a:grpSpLocks/>
          </p:cNvGrpSpPr>
          <p:nvPr/>
        </p:nvGrpSpPr>
        <p:grpSpPr bwMode="auto">
          <a:xfrm>
            <a:off x="4032250" y="4221163"/>
            <a:ext cx="4945063" cy="2379662"/>
            <a:chOff x="4032911" y="4221088"/>
            <a:chExt cx="4943941" cy="2379979"/>
          </a:xfrm>
        </p:grpSpPr>
        <p:pic>
          <p:nvPicPr>
            <p:cNvPr id="30730" name="Picture 7" descr="http://imageenvision.com/450/26236-clip-art-graphic-of-a-desktop-computer-cartoon-character-crashing-by-toons4biz.jpg">
              <a:extLst>
                <a:ext uri="{FF2B5EF4-FFF2-40B4-BE49-F238E27FC236}">
                  <a16:creationId xmlns:a16="http://schemas.microsoft.com/office/drawing/2014/main" xmlns="" id="{85875062-121F-47EA-9CDD-CE799B48D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74" y="4221088"/>
              <a:ext cx="2343378" cy="234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1" name="TextBox 5">
              <a:extLst>
                <a:ext uri="{FF2B5EF4-FFF2-40B4-BE49-F238E27FC236}">
                  <a16:creationId xmlns:a16="http://schemas.microsoft.com/office/drawing/2014/main" xmlns="" id="{D500A714-4890-43FE-9FAA-9AF285682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911" y="5662348"/>
              <a:ext cx="2699329" cy="93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700" b="1">
                  <a:solidFill>
                    <a:srgbClr val="002060"/>
                  </a:solidFill>
                </a:rPr>
                <a:t>Otherwise….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xmlns="" id="{79249922-7746-4887-8B9E-C4A09095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 b="1">
                <a:solidFill>
                  <a:srgbClr val="C00000"/>
                </a:solidFill>
              </a:rPr>
              <a:t>Diving deeper…</a:t>
            </a:r>
            <a:endParaRPr lang="en-IN" altLang="en-US" sz="4800" b="1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F147DF06-938A-42A0-B7E9-A77A8DBA1828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0180" name="Object 35">
            <a:extLst>
              <a:ext uri="{FF2B5EF4-FFF2-40B4-BE49-F238E27FC236}">
                <a16:creationId xmlns:a16="http://schemas.microsoft.com/office/drawing/2014/main" xmlns="" id="{EBFF222F-2B2E-4B55-B05D-E400A640AE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0354" r:id="rId4" imgW="13937020" imgH="5409524" progId="">
              <p:embed/>
            </p:oleObj>
          </a:graphicData>
        </a:graphic>
      </p:graphicFrame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33F7010A-33EB-4437-A8F6-73D86EE2C80A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484313"/>
            <a:ext cx="4894263" cy="2193925"/>
            <a:chOff x="251520" y="1484784"/>
            <a:chExt cx="4894165" cy="2193476"/>
          </a:xfrm>
        </p:grpSpPr>
        <p:pic>
          <p:nvPicPr>
            <p:cNvPr id="50193" name="Picture 8" descr="http://www.clipartbest.com/cliparts/dT6/eyz/dT6eyzaac.png">
              <a:extLst>
                <a:ext uri="{FF2B5EF4-FFF2-40B4-BE49-F238E27FC236}">
                  <a16:creationId xmlns:a16="http://schemas.microsoft.com/office/drawing/2014/main" xmlns="" id="{EF09D124-8E26-44E9-8463-93A1C93C4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loud Callout 6">
              <a:extLst>
                <a:ext uri="{FF2B5EF4-FFF2-40B4-BE49-F238E27FC236}">
                  <a16:creationId xmlns:a16="http://schemas.microsoft.com/office/drawing/2014/main" xmlns="" id="{DE6E4205-7BE5-44BE-9E74-7D2A06D724AE}"/>
                </a:ext>
              </a:extLst>
            </p:cNvPr>
            <p:cNvSpPr/>
            <p:nvPr/>
          </p:nvSpPr>
          <p:spPr>
            <a:xfrm>
              <a:off x="2050122" y="1681594"/>
              <a:ext cx="3095563" cy="1799857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2060"/>
                  </a:solidFill>
                </a:rPr>
                <a:t>How do I become the master of JAVA?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4E57483-D2C6-4D8B-BA51-FC5373EF4600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3068638"/>
            <a:ext cx="2520950" cy="2305050"/>
            <a:chOff x="1403648" y="3068960"/>
            <a:chExt cx="2520280" cy="2304256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xmlns="" id="{E1FC3DDE-D4F6-4C5D-8BAA-56BCC145E31C}"/>
                </a:ext>
              </a:extLst>
            </p:cNvPr>
            <p:cNvSpPr/>
            <p:nvPr/>
          </p:nvSpPr>
          <p:spPr>
            <a:xfrm>
              <a:off x="1403648" y="3860849"/>
              <a:ext cx="2520280" cy="151236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2060"/>
                  </a:solidFill>
                </a:rPr>
                <a:t>By working more harder and executing various logics correctly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xmlns="" id="{0FDF0E4E-2CDC-4EF6-BA23-99B171A65B38}"/>
                </a:ext>
              </a:extLst>
            </p:cNvPr>
            <p:cNvSpPr/>
            <p:nvPr/>
          </p:nvSpPr>
          <p:spPr>
            <a:xfrm>
              <a:off x="2340024" y="3068960"/>
              <a:ext cx="720533" cy="7918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ECC7DD-6581-4772-BA3A-E6588767100D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3576638"/>
            <a:ext cx="2343150" cy="2081212"/>
            <a:chOff x="3923928" y="3576478"/>
            <a:chExt cx="2344172" cy="2081307"/>
          </a:xfrm>
        </p:grpSpPr>
        <p:pic>
          <p:nvPicPr>
            <p:cNvPr id="50189" name="Picture 2" descr="http://janellerydell.com/wp-content/uploads/2011/08/happy-pc.jpg">
              <a:extLst>
                <a:ext uri="{FF2B5EF4-FFF2-40B4-BE49-F238E27FC236}">
                  <a16:creationId xmlns:a16="http://schemas.microsoft.com/office/drawing/2014/main" xmlns="" id="{3F11CAE3-79C0-4C89-86B6-5D104A4017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170" y="3576478"/>
              <a:ext cx="2011930" cy="208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xmlns="" id="{5DA8F9AF-EE4C-4299-B7C4-A6E7680C3F83}"/>
                </a:ext>
              </a:extLst>
            </p:cNvPr>
            <p:cNvSpPr/>
            <p:nvPr/>
          </p:nvSpPr>
          <p:spPr>
            <a:xfrm>
              <a:off x="3923928" y="4522671"/>
              <a:ext cx="647983" cy="635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xmlns="" id="{14FF6C47-2F69-42C8-B106-253AB33DF777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3243263"/>
            <a:ext cx="2405063" cy="3306762"/>
            <a:chOff x="6268100" y="3242763"/>
            <a:chExt cx="2404454" cy="3307617"/>
          </a:xfrm>
        </p:grpSpPr>
        <p:pic>
          <p:nvPicPr>
            <p:cNvPr id="50186" name="Picture 7" descr="http://www.diracdelta.co.uk/science/source/c/h/chain%20drive/chaindrive001.jpg">
              <a:extLst>
                <a:ext uri="{FF2B5EF4-FFF2-40B4-BE49-F238E27FC236}">
                  <a16:creationId xmlns:a16="http://schemas.microsoft.com/office/drawing/2014/main" xmlns="" id="{C56F3D82-0703-4F0A-94C8-D31DBCB8C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4839733"/>
              <a:ext cx="1580274" cy="1710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xmlns="" id="{13316748-59DF-435A-B69F-AB5272A8F11A}"/>
                </a:ext>
              </a:extLst>
            </p:cNvPr>
            <p:cNvSpPr/>
            <p:nvPr/>
          </p:nvSpPr>
          <p:spPr>
            <a:xfrm>
              <a:off x="6268100" y="4484509"/>
              <a:ext cx="647536" cy="635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pic>
          <p:nvPicPr>
            <p:cNvPr id="50188" name="Picture 5" descr="http://www.clipartsfree.net/vector/large/Gears_1_Vector_Clipart.png">
              <a:extLst>
                <a:ext uri="{FF2B5EF4-FFF2-40B4-BE49-F238E27FC236}">
                  <a16:creationId xmlns:a16="http://schemas.microsoft.com/office/drawing/2014/main" xmlns="" id="{7A94CED0-568A-4602-95E2-96AB17A41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3242763"/>
              <a:ext cx="1377862" cy="1621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780" name="Picture 12" descr="http://t1.gstatic.com/images?q=tbn:ANd9GcRhRzG_6IHQRZvRO3JbeDOqub2YvzvtruJIO6eaNwGFKS1N5pm_mg">
            <a:extLst>
              <a:ext uri="{FF2B5EF4-FFF2-40B4-BE49-F238E27FC236}">
                <a16:creationId xmlns:a16="http://schemas.microsoft.com/office/drawing/2014/main" xmlns="" id="{7FD8B197-C7E3-4ED5-B344-1EEEE1F3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9600" y="3200400"/>
            <a:ext cx="2184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xmlns="" id="{37B64C3C-C5C5-45EC-9600-5E264BBD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 b="1" dirty="0">
                <a:solidFill>
                  <a:srgbClr val="C00000"/>
                </a:solidFill>
              </a:rPr>
              <a:t>Course Content</a:t>
            </a:r>
            <a:endParaRPr lang="en-IN" altLang="en-US" sz="48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90B7F73-22E0-46E4-BD52-CBEDED53E6C5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xmlns="" id="{5981076D-5570-47B8-AEEA-D9E029CFA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1378" r:id="rId3" imgW="13937020" imgH="5409524" progId="">
              <p:embed/>
            </p:oleObj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1345B5E-33AA-4082-A81A-BFF72727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524000"/>
            <a:ext cx="7239000" cy="4737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600200"/>
            <a:ext cx="5791200" cy="449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1752600"/>
            <a:ext cx="5257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C00000"/>
                </a:solidFill>
              </a:rPr>
              <a:t>Basic java concepts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C00000"/>
                </a:solidFill>
              </a:rPr>
              <a:t>Classes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C00000"/>
                </a:solidFill>
              </a:rPr>
              <a:t>Arrays &amp; strings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C00000"/>
                </a:solidFill>
              </a:rPr>
              <a:t>Inheritance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C00000"/>
                </a:solidFill>
              </a:rPr>
              <a:t>Collection framework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C00000"/>
                </a:solidFill>
              </a:rPr>
              <a:t>Multithreading</a:t>
            </a:r>
          </a:p>
          <a:p>
            <a:endParaRPr lang="en-IN" dirty="0" smtClean="0"/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2"/>
                </a:solidFill>
              </a:rPr>
              <a:t>Swings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2"/>
                </a:solidFill>
              </a:rPr>
              <a:t>Layouts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2"/>
                </a:solidFill>
              </a:rPr>
              <a:t>JDBC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2"/>
                </a:solidFill>
              </a:rPr>
              <a:t>CRUD operations</a:t>
            </a:r>
          </a:p>
          <a:p>
            <a:pPr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2"/>
                </a:solidFill>
              </a:rPr>
              <a:t>Network Programming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995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362075"/>
          </a:xfrm>
        </p:spPr>
        <p:txBody>
          <a:bodyPr/>
          <a:lstStyle/>
          <a:p>
            <a:pPr algn="ctr"/>
            <a:r>
              <a:rPr lang="en-IN" dirty="0" smtClean="0"/>
              <a:t>UNIT-1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58D5F0D4-6289-4454-8998-4AA7E525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7620000" cy="7620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IN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xmlns="" id="{A98F9895-7514-401B-80C1-B63028C6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-4763"/>
          <a:ext cx="1676400" cy="679451"/>
        </p:xfrm>
        <a:graphic>
          <a:graphicData uri="http://schemas.openxmlformats.org/presentationml/2006/ole">
            <p:oleObj spid="_x0000_s102402" r:id="rId4" imgW="13937020" imgH="5409524" progId="">
              <p:embed/>
            </p:oleObj>
          </a:graphicData>
        </a:graphic>
      </p:graphicFrame>
      <p:pic>
        <p:nvPicPr>
          <p:cNvPr id="102404" name="Picture 4" descr="Nested Class and its necessity with example – Jitendra Zaa's Blo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1295400"/>
            <a:ext cx="2114550" cy="2162176"/>
          </a:xfrm>
          <a:prstGeom prst="rect">
            <a:avLst/>
          </a:prstGeom>
          <a:noFill/>
        </p:spPr>
      </p:pic>
      <p:pic>
        <p:nvPicPr>
          <p:cNvPr id="102408" name="Picture 8" descr="Inheritance in Java | Object Oriented Programming Concepts | Edurek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3886200"/>
            <a:ext cx="3257551" cy="2743201"/>
          </a:xfrm>
          <a:prstGeom prst="rect">
            <a:avLst/>
          </a:prstGeom>
          <a:noFill/>
        </p:spPr>
      </p:pic>
      <p:pic>
        <p:nvPicPr>
          <p:cNvPr id="102414" name="Picture 14" descr="Double Dimensional Array: Declaration, Initialization and Matrix Form |  Video Tutorials for ICSE Computer Applications with BlueJ | KnowledgeBoa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4038600"/>
            <a:ext cx="3657600" cy="2554225"/>
          </a:xfrm>
          <a:prstGeom prst="rect">
            <a:avLst/>
          </a:prstGeom>
          <a:noFill/>
        </p:spPr>
      </p:pic>
      <p:pic>
        <p:nvPicPr>
          <p:cNvPr id="102416" name="Picture 16" descr="Java Tutorial | Why Use Jav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762000"/>
            <a:ext cx="5829300" cy="3381375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3657600" y="2362200"/>
            <a:ext cx="1371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362075"/>
          </a:xfrm>
        </p:spPr>
        <p:txBody>
          <a:bodyPr/>
          <a:lstStyle/>
          <a:p>
            <a:pPr algn="ctr"/>
            <a:r>
              <a:rPr lang="en-IN" dirty="0" smtClean="0"/>
              <a:t>UNIT-2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58D5F0D4-6289-4454-8998-4AA7E525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7620000" cy="7620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IN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xmlns="" id="{A98F9895-7514-401B-80C1-B63028C6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-4763"/>
          <a:ext cx="1676400" cy="679451"/>
        </p:xfrm>
        <a:graphic>
          <a:graphicData uri="http://schemas.openxmlformats.org/presentationml/2006/ole">
            <p:oleObj spid="_x0000_s114690" r:id="rId4" imgW="13937020" imgH="5409524" progId="">
              <p:embed/>
            </p:oleObj>
          </a:graphicData>
        </a:graphic>
      </p:graphicFrame>
      <p:pic>
        <p:nvPicPr>
          <p:cNvPr id="102412" name="Picture 12" descr="Why not just use Arrays? Java ArrayLists. - ppt video online downloa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371600"/>
            <a:ext cx="7848600" cy="4819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362075"/>
          </a:xfrm>
        </p:spPr>
        <p:txBody>
          <a:bodyPr/>
          <a:lstStyle/>
          <a:p>
            <a:pPr algn="ctr"/>
            <a:r>
              <a:rPr lang="en-IN" dirty="0" smtClean="0"/>
              <a:t>UNIT-3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E45B42-FCDD-40C4-8101-22E194841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19400"/>
            <a:ext cx="8856663" cy="22098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CAP615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b="1" dirty="0"/>
              <a:t>PROGRAMMING IN JAVA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27651" name="Object 117">
            <a:extLst>
              <a:ext uri="{FF2B5EF4-FFF2-40B4-BE49-F238E27FC236}">
                <a16:creationId xmlns:a16="http://schemas.microsoft.com/office/drawing/2014/main" xmlns="" id="{1CF75E02-B6D2-49CB-846B-3EFD4FB200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7661" r:id="rId3" imgW="13937020" imgH="5409524" progId="">
              <p:embed/>
            </p:oleObj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1FAC6DE-7102-43E4-B38F-DD8F1C4F1896}"/>
              </a:ext>
            </a:extLst>
          </p:cNvPr>
          <p:cNvCxnSpPr/>
          <p:nvPr/>
        </p:nvCxnSpPr>
        <p:spPr>
          <a:xfrm>
            <a:off x="762000" y="5105400"/>
            <a:ext cx="779621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6A2F3235-44B5-4F9D-A429-296E5941A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065713"/>
            <a:ext cx="6400800" cy="7254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The Kick Start Session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58D5F0D4-6289-4454-8998-4AA7E525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7620000" cy="7620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IN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xmlns="" id="{A98F9895-7514-401B-80C1-B63028C6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-4763"/>
          <a:ext cx="1676400" cy="679451"/>
        </p:xfrm>
        <a:graphic>
          <a:graphicData uri="http://schemas.openxmlformats.org/presentationml/2006/ole">
            <p:oleObj spid="_x0000_s109570" r:id="rId4" imgW="13937020" imgH="5409524" progId="">
              <p:embed/>
            </p:oleObj>
          </a:graphicData>
        </a:graphic>
      </p:graphicFrame>
      <p:pic>
        <p:nvPicPr>
          <p:cNvPr id="109572" name="Picture 4" descr="Java EE: Concurrency and Multithreadi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905000"/>
            <a:ext cx="6857999" cy="385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362075"/>
          </a:xfrm>
        </p:spPr>
        <p:txBody>
          <a:bodyPr/>
          <a:lstStyle/>
          <a:p>
            <a:pPr algn="ctr"/>
            <a:r>
              <a:rPr lang="en-IN" dirty="0" smtClean="0"/>
              <a:t>UNIT-4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58D5F0D4-6289-4454-8998-4AA7E525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7620000" cy="7620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IN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xmlns="" id="{A98F9895-7514-401B-80C1-B63028C6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-4763"/>
          <a:ext cx="1676400" cy="679451"/>
        </p:xfrm>
        <a:graphic>
          <a:graphicData uri="http://schemas.openxmlformats.org/presentationml/2006/ole">
            <p:oleObj spid="_x0000_s110594" r:id="rId4" imgW="13937020" imgH="5409524" progId="">
              <p:embed/>
            </p:oleObj>
          </a:graphicData>
        </a:graphic>
      </p:graphicFrame>
      <p:pic>
        <p:nvPicPr>
          <p:cNvPr id="110596" name="Picture 4" descr="Visual Index of Swing GUI Components - ppt video online downloa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1143000"/>
            <a:ext cx="7391399" cy="5543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362075"/>
          </a:xfrm>
        </p:spPr>
        <p:txBody>
          <a:bodyPr/>
          <a:lstStyle/>
          <a:p>
            <a:pPr algn="ctr"/>
            <a:r>
              <a:rPr lang="en-IN" dirty="0" smtClean="0"/>
              <a:t>UNIT-5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58D5F0D4-6289-4454-8998-4AA7E525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7620000" cy="7620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IN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xmlns="" id="{A98F9895-7514-401B-80C1-B63028C6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-4763"/>
          <a:ext cx="1676400" cy="679451"/>
        </p:xfrm>
        <a:graphic>
          <a:graphicData uri="http://schemas.openxmlformats.org/presentationml/2006/ole">
            <p:oleObj spid="_x0000_s112642" r:id="rId4" imgW="13937020" imgH="5409524" progId="">
              <p:embed/>
            </p:oleObj>
          </a:graphicData>
        </a:graphic>
      </p:graphicFrame>
      <p:pic>
        <p:nvPicPr>
          <p:cNvPr id="112644" name="Picture 4" descr="JDBC(JAVA DATABASE CONNECTIVITY). JDBC stands for Java Database… | by Amit  Kumar | Mediu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133600"/>
            <a:ext cx="61722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362075"/>
          </a:xfrm>
        </p:spPr>
        <p:txBody>
          <a:bodyPr/>
          <a:lstStyle/>
          <a:p>
            <a:pPr algn="ctr"/>
            <a:r>
              <a:rPr lang="en-IN" dirty="0" smtClean="0"/>
              <a:t>UNIT-6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58D5F0D4-6289-4454-8998-4AA7E525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7620000" cy="7620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What do we need to know?</a:t>
            </a:r>
            <a:endParaRPr lang="en-IN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xmlns="" id="{A98F9895-7514-401B-80C1-B63028C6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-4763"/>
          <a:ext cx="1676400" cy="679451"/>
        </p:xfrm>
        <a:graphic>
          <a:graphicData uri="http://schemas.openxmlformats.org/presentationml/2006/ole">
            <p:oleObj spid="_x0000_s113666" r:id="rId4" imgW="13937020" imgH="5409524" progId="">
              <p:embed/>
            </p:oleObj>
          </a:graphicData>
        </a:graphic>
      </p:graphicFrame>
      <p:pic>
        <p:nvPicPr>
          <p:cNvPr id="113668" name="Picture 4" descr="Socket Programming in Java | Java Networking Tutorial | Edurek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52600"/>
            <a:ext cx="8375650" cy="39524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xmlns="" id="{A38722D8-207E-4D31-963C-26D1D67C1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4800">
                <a:solidFill>
                  <a:srgbClr val="C00000"/>
                </a:solidFill>
              </a:rPr>
              <a:t>The course outcome…</a:t>
            </a:r>
            <a:endParaRPr lang="en-IN" altLang="en-US" sz="480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5763D14-5A3E-41C1-B7CC-A67C524DA6B0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2228" name="Object 116">
            <a:extLst>
              <a:ext uri="{FF2B5EF4-FFF2-40B4-BE49-F238E27FC236}">
                <a16:creationId xmlns:a16="http://schemas.microsoft.com/office/drawing/2014/main" xmlns="" id="{064F538A-A6C0-49A9-AFFB-A454270571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2238" r:id="rId3" imgW="13937020" imgH="5409524" progId="">
              <p:embed/>
            </p:oleObj>
          </a:graphicData>
        </a:graphic>
      </p:graphicFrame>
      <p:sp>
        <p:nvSpPr>
          <p:cNvPr id="52229" name="TextBox 2">
            <a:extLst>
              <a:ext uri="{FF2B5EF4-FFF2-40B4-BE49-F238E27FC236}">
                <a16:creationId xmlns:a16="http://schemas.microsoft.com/office/drawing/2014/main" xmlns="" id="{58741E21-D38F-44AA-B4A0-CDCE4E94C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741488"/>
            <a:ext cx="820896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2230" name="Rectangle 13">
            <a:extLst>
              <a:ext uri="{FF2B5EF4-FFF2-40B4-BE49-F238E27FC236}">
                <a16:creationId xmlns:a16="http://schemas.microsoft.com/office/drawing/2014/main" xmlns="" id="{0E923F54-44F3-45EA-9D06-4EA50A751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47800"/>
            <a:ext cx="8229600" cy="51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dirty="0" smtClean="0"/>
              <a:t>CO1 :: define the structure and model of the Java programming language</a:t>
            </a:r>
          </a:p>
          <a:p>
            <a:r>
              <a:rPr lang="en-US" sz="2800" dirty="0" smtClean="0"/>
              <a:t>CO2 :: understand the accessibility of fields and methods of an object through String </a:t>
            </a:r>
            <a:r>
              <a:rPr lang="en-US" sz="2800" dirty="0" smtClean="0"/>
              <a:t>and </a:t>
            </a:r>
            <a:r>
              <a:rPr lang="en-US" sz="2800" dirty="0" err="1" smtClean="0"/>
              <a:t>StringBuilder</a:t>
            </a:r>
            <a:r>
              <a:rPr lang="en-US" sz="2800" dirty="0" smtClean="0"/>
              <a:t> </a:t>
            </a:r>
            <a:r>
              <a:rPr lang="en-US" sz="2800" dirty="0" smtClean="0"/>
              <a:t>classes</a:t>
            </a:r>
          </a:p>
          <a:p>
            <a:r>
              <a:rPr lang="en-US" sz="2800" dirty="0" smtClean="0"/>
              <a:t>CO3 :: analyze object serialization with file handling and exception handling to overcome </a:t>
            </a:r>
            <a:r>
              <a:rPr lang="en-US" sz="2800" dirty="0" smtClean="0"/>
              <a:t>runtime errors</a:t>
            </a:r>
          </a:p>
          <a:p>
            <a:r>
              <a:rPr lang="en-US" sz="2800" dirty="0" smtClean="0"/>
              <a:t>CO4 :: evaluate user requirements for software functionality and assess its implementation </a:t>
            </a:r>
            <a:r>
              <a:rPr lang="en-US" sz="2800" dirty="0" smtClean="0"/>
              <a:t>in java</a:t>
            </a:r>
            <a:endParaRPr lang="en-US" sz="2800" dirty="0" smtClean="0"/>
          </a:p>
          <a:p>
            <a:r>
              <a:rPr lang="en-US" sz="2800" dirty="0" smtClean="0"/>
              <a:t>CO5 :: develop applications in Java programming language to solve problems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4AB6C3F-AA43-4A4F-AC1B-7C937A8C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altLang="en-US" sz="4400" dirty="0"/>
              <a:t>We can develop applications using Java Like….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6941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What is Java? A Beginner's Guide to Java and its Evolution | Edureka">
            <a:extLst>
              <a:ext uri="{FF2B5EF4-FFF2-40B4-BE49-F238E27FC236}">
                <a16:creationId xmlns:a16="http://schemas.microsoft.com/office/drawing/2014/main" xmlns="" id="{3970E634-980F-4E9F-8F27-0D0A66FB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5488" y="0"/>
            <a:ext cx="769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4534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xmlns="" id="{BE25FAB4-9231-4077-9047-3B525ED1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>
                <a:solidFill>
                  <a:srgbClr val="C00000"/>
                </a:solidFill>
              </a:rPr>
              <a:t>Course details</a:t>
            </a:r>
            <a:endParaRPr lang="en-IN" altLang="en-US" sz="4800">
              <a:solidFill>
                <a:srgbClr val="C00000"/>
              </a:solidFill>
            </a:endParaRP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xmlns="" id="{415C8666-A53D-4981-B109-669D0251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/>
          <a:lstStyle/>
          <a:p>
            <a:pPr marL="0" indent="0" algn="just" eaLnBrk="1" hangingPunct="1">
              <a:buFont typeface="Arial" charset="0"/>
              <a:buNone/>
              <a:defRPr/>
            </a:pPr>
            <a:r>
              <a:rPr lang="en-US" sz="4000" dirty="0">
                <a:solidFill>
                  <a:srgbClr val="C00000"/>
                </a:solidFill>
              </a:rPr>
              <a:t>LTP – 3 0 0 [Three Lecture/week]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4000" b="1" dirty="0">
                <a:solidFill>
                  <a:srgbClr val="FF0000"/>
                </a:solidFill>
              </a:rPr>
              <a:t>Text Book</a:t>
            </a:r>
          </a:p>
          <a:p>
            <a:pPr>
              <a:buFont typeface="Arial" charset="0"/>
              <a:buNone/>
              <a:defRPr/>
            </a:pPr>
            <a:r>
              <a:rPr lang="en-US" sz="4000" dirty="0"/>
              <a:t>   JAVA: THE COMPLETE REFERENCE </a:t>
            </a:r>
            <a:r>
              <a:rPr lang="en-US" dirty="0"/>
              <a:t>by HERBERT SCHILDT, MCGRAW HILL EDUCATION</a:t>
            </a:r>
            <a:endParaRPr lang="en-US" sz="4000" b="1" dirty="0">
              <a:solidFill>
                <a:srgbClr val="FF0000"/>
              </a:solidFill>
            </a:endParaRPr>
          </a:p>
          <a:p>
            <a:pPr marL="0" indent="0" algn="just" eaLnBrk="1" hangingPunct="1">
              <a:buFont typeface="Arial" charset="0"/>
              <a:buNone/>
              <a:defRPr/>
            </a:pPr>
            <a:endParaRPr lang="en-US" sz="4000" b="1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A088C9D-6FDD-4AD0-A6FB-B56CC11DDC58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8677" name="Object 116">
            <a:extLst>
              <a:ext uri="{FF2B5EF4-FFF2-40B4-BE49-F238E27FC236}">
                <a16:creationId xmlns:a16="http://schemas.microsoft.com/office/drawing/2014/main" xmlns="" id="{B1C40204-56AD-478B-8AD4-064D37E410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8685" r:id="rId3" imgW="13937020" imgH="5409524" progId="">
              <p:embed/>
            </p:oleObj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EDBD97-7D6E-4B40-890B-CA912C17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86200"/>
            <a:ext cx="8839200" cy="1143000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</a:rPr>
              <a:t>    Next Class: Introduction to Java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44579255-C9C8-40D6-B9AA-6A949E56242E}"/>
              </a:ext>
            </a:extLst>
          </p:cNvPr>
          <p:cNvCxnSpPr/>
          <p:nvPr/>
        </p:nvCxnSpPr>
        <p:spPr>
          <a:xfrm>
            <a:off x="685800" y="4076700"/>
            <a:ext cx="76962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3252" name="Object 116">
            <a:extLst>
              <a:ext uri="{FF2B5EF4-FFF2-40B4-BE49-F238E27FC236}">
                <a16:creationId xmlns:a16="http://schemas.microsoft.com/office/drawing/2014/main" xmlns="" id="{40FCDBC3-05D5-4077-A0F3-35F4C41A1B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3261" r:id="rId3" imgW="13937020" imgH="5409524" progId="">
              <p:embed/>
            </p:oleObj>
          </a:graphicData>
        </a:graphic>
      </p:graphicFrame>
      <p:pic>
        <p:nvPicPr>
          <p:cNvPr id="53253" name="Picture 2">
            <a:extLst>
              <a:ext uri="{FF2B5EF4-FFF2-40B4-BE49-F238E27FC236}">
                <a16:creationId xmlns:a16="http://schemas.microsoft.com/office/drawing/2014/main" xmlns="" id="{02278732-CA15-43E3-9533-F7EE6261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0894C7-C852-4FD6-B0AC-59287E6AFF8B}"/>
              </a:ext>
            </a:extLst>
          </p:cNvPr>
          <p:cNvSpPr/>
          <p:nvPr/>
        </p:nvSpPr>
        <p:spPr>
          <a:xfrm>
            <a:off x="2741917" y="2967335"/>
            <a:ext cx="366016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cs typeface="+mn-cs"/>
              </a:rPr>
              <a:t>Thank You</a:t>
            </a:r>
          </a:p>
        </p:txBody>
      </p:sp>
      <p:pic>
        <p:nvPicPr>
          <p:cNvPr id="54275" name="Picture 22">
            <a:extLst>
              <a:ext uri="{FF2B5EF4-FFF2-40B4-BE49-F238E27FC236}">
                <a16:creationId xmlns:a16="http://schemas.microsoft.com/office/drawing/2014/main" xmlns="" id="{307B832A-D405-4E24-A1FD-D93EBD3FE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0975" y="206375"/>
            <a:ext cx="24384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91773592-72E5-45CA-BF81-A901FADB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>
                <a:solidFill>
                  <a:srgbClr val="C00000"/>
                </a:solidFill>
              </a:rPr>
              <a:t>References:</a:t>
            </a:r>
            <a:endParaRPr lang="en-IN" altLang="en-US" sz="4800">
              <a:solidFill>
                <a:srgbClr val="C00000"/>
              </a:solidFill>
            </a:endParaRP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xmlns="" id="{DC6F8F88-E18A-41FD-9B2D-051EFE337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9838"/>
            <a:ext cx="8229600" cy="5068887"/>
          </a:xfrm>
        </p:spPr>
        <p:txBody>
          <a:bodyPr/>
          <a:lstStyle/>
          <a:p>
            <a:r>
              <a:rPr lang="en-US" sz="2800" b="1" dirty="0" smtClean="0"/>
              <a:t>INTRO TO JAVA PROGRAMMING (COMPREHENSIVE VERSION) </a:t>
            </a:r>
            <a:r>
              <a:rPr lang="en-US" sz="2800" dirty="0" smtClean="0"/>
              <a:t>by Y. DANIEL </a:t>
            </a:r>
            <a:r>
              <a:rPr lang="en-US" sz="2800" dirty="0" smtClean="0"/>
              <a:t>LIANG, Pearson </a:t>
            </a:r>
            <a:r>
              <a:rPr lang="en-US" sz="2800" dirty="0" smtClean="0"/>
              <a:t>Education India</a:t>
            </a:r>
          </a:p>
          <a:p>
            <a:r>
              <a:rPr lang="en-US" sz="2800" b="1" dirty="0" smtClean="0"/>
              <a:t>PROGRAMMING </a:t>
            </a:r>
            <a:r>
              <a:rPr lang="en-US" sz="2800" b="1" dirty="0" smtClean="0"/>
              <a:t>WITH JAVA</a:t>
            </a:r>
            <a:r>
              <a:rPr lang="en-US" sz="2800" dirty="0" smtClean="0"/>
              <a:t> by E BALAGURUSAMY, Tata McGraw Hill, India</a:t>
            </a:r>
            <a:endParaRPr lang="en-US" altLang="en-US" sz="2800" b="1" dirty="0" smtClean="0"/>
          </a:p>
          <a:p>
            <a:endParaRPr lang="en-US" altLang="en-US" sz="2800" b="1" dirty="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>
              <a:solidFill>
                <a:srgbClr val="00206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>
              <a:solidFill>
                <a:srgbClr val="00206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>
              <a:solidFill>
                <a:srgbClr val="002060"/>
              </a:solidFill>
            </a:endParaRPr>
          </a:p>
          <a:p>
            <a:pPr eaLnBrk="1" hangingPunct="1"/>
            <a:endParaRPr lang="en-US" altLang="en-US" sz="2800" dirty="0">
              <a:solidFill>
                <a:srgbClr val="00206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D5F2552-C1E4-40E8-98D7-6E8AA73A5158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9701" name="Object 116">
            <a:extLst>
              <a:ext uri="{FF2B5EF4-FFF2-40B4-BE49-F238E27FC236}">
                <a16:creationId xmlns:a16="http://schemas.microsoft.com/office/drawing/2014/main" xmlns="" id="{88DF2E5A-27F7-414C-BDDB-547FE6C264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9712" r:id="rId3" imgW="13937020" imgH="5409524" progId="">
              <p:embed/>
            </p:oleObj>
          </a:graphicData>
        </a:graphic>
      </p:graphicFrame>
      <p:sp>
        <p:nvSpPr>
          <p:cNvPr id="29702" name="AutoShape 47" descr="data:image/jpeg;base64,/9j/4AAQSkZJRgABAQAAAQABAAD/2wCEAAkGBwgHBgkIBwgKCgkLDRYPDQwMDRsUFRAWIB0iIiAdHx8kKDQsJCYxJx8fLT0tMTU3Ojo6Iys/RD84QzQ5OjcBCgoKDQwNGg8PGjclHyU3Nzc3Nzc3Nzc3Nzc3Nzc3Nzc3Nzc3Nzc3Nzc3Nzc3Nzc3Nzc3Nzc3Nzc3Nzc3Nzc3N//AABEIAJcAlwMBIgACEQEDEQH/xAAbAAEAAgMBAQAAAAAAAAAAAAAAAQUCBAYHA//EADkQAAEDAwMCBAUCBAUFAQAAAAEAAgMEBREGEiETMUFRYXEHFCKBkRWhMrHB0SNCQ1JyJZPC8PEk/8QAGQEBAQEBAQEAAAAAAAAAAAAAAAECAwQF/8QAKhEBAAICAQMBBgcAAAAAAAAAAAECAxEEEiExURNBYZGhwRQjcYGx4fD/2gAMAwEAAhEDEQA/AOIREXZxEREBERARFBRU5RYqcoiUUZUIrJFGVKIIiICIiAiIgIiICIiAsUJW1a7fPdKwUtLs6haXfW7aMDupa0Vjc+FYUVJNXVUdLTNDpZM7QTgcDKyFurTWPo20spqWAl0QGXABX1Pp6+WKriuMMEVUYeXMifkkYwRjGfwvrZb8yr1fDU1DBCx8Bpm7nZ/zZbuPn/lyvDbl2nqti1asR9Wteqq0zbKa6XKakrnyxObC5zAzg7gRkYI8s8LSutEbdXyUvVbKG4LZG9nNIyCuq13BHvp66mBjuAn6DhGSHO4y0j9vzhVt+0xUW60x3Gad0tQXf/qB5DS7sQe5weD7rGHlxa1clra6u2viaa1k05V3immnjxHEwHY53+o4DsP7qkDsjPb0Xpdju9BTWSiPWZHBBS5lyRkOyBj3J3e64zT1zp6K7Pq6pgbv3Fr9m7oknJIHiccZ8Ew8nNa2SZr48ExCtlhmh29aGWPd23sLc/lYBXWqL3+uVsTaWOT5eAERtI+pxOMnA9gqVzXMOHtLXeRGF7cN7WpE3jU+jMpRQFK6oIiICIiAiIgKCpUFBuW+0XC5Ne6hpnTNYcOIc0YPlyVi356yXOJ8kT4KmBweGvHcf1B5X3sF3rbVWbqJnV6v0vgwT1Px4reu9dLcb5bm3OglpIWyMDo592XMLhu5IBwvHe+SMk1tETTX7tOtg1Lb62kZNFcKeknaMuhqXgDPkfE+hH79lzVttlLqbUNwncHRUoG4iN3eQ8ZBx2yCeyvrlom2VEZ+SDqWYDgtcXNJ9Qf6Ku0Q79Ju1daK/EVS8t2ZPD8Z7H1ByF8fFbFTDkvxpnq9PSNt/q0qG2y2vWVFTXKZ8sYJNPI9xw4YO3Ge3OOF1OoqljtP3bq4DGAxNz4nAx98lUWv5o6iitzmjFWJH8N7t28O9sOA/CpLdHctSSvpJK89KMOmO85BcT3wO59V6ace/K9nmtOpj7T908dk6X04+9yPkkeYqSIhr3t/ic7yH7c+qvtV2O1WrT0jqSnDJzIxrJHOLnH6ueT6ZWnpS/UVHbhR1svQYyR0j3BpJkz2aMeHn+PE4+Vzr5dY3eChpCYKSPc4Ok74H8T3DP4Hqrk/E25XVadUr3+X8p2029JXq1W21f4744pgSZcMLpJTk4xjwAx+/Zc1erk+7XOasc0tD8BjM52tHYK+1HYLTZrI2WKSaWqle1sTnv78guO0AcYz+Qs9O6YttdSQyVVVNLNI3cWU38EXkHOwefTP2W8eXjY+rld+/Y7+HIhZK21PbaK1V4pqGoklIbmRr8HpnwGR349FUBfUxZIyUi9fEsylERbQREQEREBQVKgoq/0nerdZ3yPraWV80hwJ2BrtrfLBxj7L56qvVLdekykbVFrHEuknk8fJrc4A9e6r7RS01ZcIoa2qFJA4/VK7+Q8B7ldld9M2amtUskcQj6cZcKh1R2OOPPOfLHPgvl5pwYeTF7RM2n5NeYfOz6wo6ihbTXOaSnqmAATNGQ7HY8ePoeD+y53UNZ+uXqI0bBJKI2w7o+BI4OcQ4Z5HBHftj7rp9Iw2y7afZFVUdPLLTOMbw+MbvMEHv2P7FU2prAy0Miu1old0BIPpJyYn54574yMYPIK8/GtxsfKtWImJ+n+lfc+ekDONTmKuc8zGGSNwlJJB4Pj7FWGi6T5S73aHGOjiMe244/bC3o6P564Wm/0bQOo0CobnnBaRn7Hg+w8lcU9CyCvrathG6q2bm+RaCP7L6k2iG4q4XRdDFKJ7pWxh1NSxk7XNBBdjPj5D+YWtYaO71da6rtNMBhxyXACIZOdvPBHbj2V/qCJlh0jFbonZfK4Mc8DG7nc4/wBFqac1PRW+3tpa1tYTHnaIHNDTznnBBz7krnyLZPZzOONzLFoiOzU1Ha9RPLq67MMzWDl8bgWxD2HYLOwt1PNbnttM0gpRkAF7Rg+Ibn+mFneLxdNTboaCin+SYclkbC4uPhuI49gtezajqrJD8rJQxSiNxI6oLJGE9xleePbTx+ma16o939J2U1TFUQ1EkdWyRk4P1iXO7PrnusQt69XeovNUKipZGwtbtaI2449SeStEL6OPq6I6o1LMpREW0EREBERAUFSiDFbtotVXeKj5Wk24YNzi92GsHn/8WnhZQyywStlgkfFI3s9jiCPuFjJFprPT5V01Rba7SJFfRVjZeQyaMxODXA/sVX3vUslzgfEKZlM2UtMwbLuEjgQQcY4PA5/Pgq+suNdcNja2slmDT9IkcSAfZd3aodPWy2jpVtvfI5v+LPJte53HOB5eQ/Yr5uT8iK5Mteq/wa8vhoKoMtnkhP8AoTED2OD/ADJXTLitJ3Gljv1dTQfRT1TswbgBkjPGB2yMnH2XaL1W7zv1dqT2VGo7L+tx0rOqIxFJlxxklp7gevZc3f6+nZHJZ7NQMdHENssjYtxGPLA/JK6jUF1Zabc+XcOu4bYW+Jd5+w7rn9E32hoaZ1NWzyU0heXdRxJZJn/d5H1WMuS+PHN613pm2o7NzRVZSvt0VNHVmmrIid8L3ZbJycODXenfbjlbWuLXSVVvfVufFFVwjLXOcB1B4t9fT1VLrh1lqxHVUVTA+sLsSMi5Eg8zjxC5PHIPiPFeTBxJy3jk1tNfh9mJnXZKyUYUr7LAiIiCIiAiIgIiICIoyioIUYUkpkIJic6OVj2EhzXAtI8DlexLx6F4jmjeW7gxwcW574PZdWddz5P/AE6P/vH+y5Zazbw6UtENHXRc6/YOSGwtx+658Kwvl2N3rG1L4GwuDAwhr92cfb1Whwt1jUMWncikBQMFTlaRKIiIIiICIiAiIgIiIIPZel6itNtZ8JrfcWUcDKvp0567WAOO4gHJ8c5XmhXt9NdKGz/C+11tzojW0zKaAOhDWuJJwBw7jxWbNVUGirJbbLoyq1HqCkhqOszqwslYHYjx9AGfFxP4IUaPt1uvGg77X1tBSmodLUva8RAGPDA4BuBwAeysPic1170NRXS0yE0EbmTvhAxlhbgHHm0nt7+Sy+FEkMOg7lLVR9SFlRM6VmM7miNpIx7Ke7a+/ThfhjQUly1bTQV9OyeEQyP6cgy0uA4yF8fiLTwUesbjBSwshhZ09scbQAP8NvgF6Po2/wCkbhfIqex2X5SsdG5wl+XYzDQORkFc/cLSL18Zpqd7d0MT46iXy2sjYcfc7R9033NdnXWPRNrj0tT2+uo6d1bLTHqzOjHUD3dyD34JwPYLx2yUbodVUNDXRtL2VzIpoyOCQ/BHsvdqu03CbVtBd4qyNtHTU8kL6YsJL9/JOe3drPx6rz3Wlp/T/ifaayNuIrjURSem9rmtd/4n7qRKzC4+JmjKWWzfqFmo44Z6LLpIoGBvVj8ePNvf2z6Kq03abdJ8KLpcZKKB9Z0qkidzAXDbkNwT2xhdvddRttesLfaqsj5a4QEMcezZQ7j7Ozj3wta7WaCxaAv9FScU/QqZY2/7A8F2PsSfthNmng6KPFSujmIiICIiAiIgIiFBBXcXjV9sq/h5TaeiE4rIo4WuLmgMywgnnPouGVrJ+p0lppa35gNp5nFkbABuAGQCRjsdrsf8SpMNQ6TQuuKGz2eqs18imnopNxj2AO2hww5hGex5I9z6L66b1fZLLpe72fNU81Es/wAu/YP4HMDWbueDxyuYpJKual+aqLnFSwmQxMdIwuL3gAnAa0nADm5PqFryVdwbVOpm1LZHiTY0x7XNec4G045B8FNCw0He6PT+oorhXbzCyJ7D0gCckccLrrbr3T9FqG+Xl0VW+WtMbYWiMZDGMAwTnjLs/gLh7rJc7XWyUs9S1zmAOD4wC14IyCDj/wBwVs1cNxp2zNZcoJp4I2yzQMaQ5jCGnPLQDgOGcFNESqbhcqi4XKor5ZiyaeZ0uQ8/QSc8ey9AvOvbNeqOzy1UNQy4UNVFO7DAW8Eb8HPiOR7BcdRy1dRTz1M1zipoYXMYXSsJy527AAa0/wC0qLW+53S4R0NLUgzS79m4ANdtaXd8en7hNG1p8R9T0WqLnTTUDZo4qeIs3SENJJOcjB4wugm+JNHcNFVNtuLZzc5qR8DntaCx7iCA7v49yuLkddYrXT3KSfEFRK+JmQN2W98jHHOR7tKzdDdJKA1Lqpho3QdQy+BO7b0+2d+eMeXPZNG1MsliFktIIiIgiIgIiICgqUQYntwreqvjqmnnpDTsFI6GOOFmGh0RjxtcX4y443Z/5uVThRhFb1LV0vyYpa+mlmjZK6WJ0MoY5pcAHNyQQWna09sghYUNYyiuTayOAHpuc+Fjnbtj8HYScc7Tg9ucLUwmEG5crg+4wUonjYJoGOjMjGhoczOWjaAAMEu58chblZd6eV1TPT0kjKupgbDI+SYOY1u1rXbWgDkhviTjJVPhMJoWdouot9PVwE1bBUFh30lR0nDbu4zg5B3dvRatHUtpJpnxsd9cMsUZ3cs3tLQc47gOK1sJhBZ3O91N0p5WVjWF75mStLBta3axzSMeu7cfXPmtY1hNpNAWnb8z8xndxnZtxj+q1cJhAWSjClARERBERAREQEREBERAREQEREBERAREQEREBERAREQf/9k=">
            <a:extLst>
              <a:ext uri="{FF2B5EF4-FFF2-40B4-BE49-F238E27FC236}">
                <a16:creationId xmlns:a16="http://schemas.microsoft.com/office/drawing/2014/main" xmlns="" id="{A7C46D84-052C-42E5-BA22-C4A2A6BCF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solidFill>
                <a:srgbClr val="000000"/>
              </a:solidFill>
            </a:endParaRPr>
          </a:p>
        </p:txBody>
      </p:sp>
      <p:sp>
        <p:nvSpPr>
          <p:cNvPr id="29703" name="AutoShape 49" descr="data:image/jpeg;base64,/9j/4AAQSkZJRgABAQAAAQABAAD/2wCEAAkGBwgHBgkIBwgKCgkLDRYPDQwMDRsUFRAWIB0iIiAdHx8kKDQsJCYxJx8fLT0tMTU3Ojo6Iys/RD84QzQ5OjcBCgoKDQwNGg8PGjclHyU3Nzc3Nzc3Nzc3Nzc3Nzc3Nzc3Nzc3Nzc3Nzc3Nzc3Nzc3Nzc3Nzc3Nzc3Nzc3Nzc3N//AABEIAJcAlwMBIgACEQEDEQH/xAAbAAEAAgMBAQAAAAAAAAAAAAAAAQUCBAYHA//EADkQAAEDAwMCBAUCBAUFAQAAAAEAAgMEBREGEiETMUFRYXEHFCKBkRWhMrHB0SNCQ1JyJZPC8PEk/8QAGQEBAQEBAQEAAAAAAAAAAAAAAAECAwQF/8QAKhEBAAICAQMBBgcAAAAAAAAAAAECAxEEEiExURNBYZGhwRQjcYGx4fD/2gAMAwEAAhEDEQA/AOIREXZxEREBERARFBRU5RYqcoiUUZUIrJFGVKIIiICIiAiIgIiICIiAsUJW1a7fPdKwUtLs6haXfW7aMDupa0Vjc+FYUVJNXVUdLTNDpZM7QTgcDKyFurTWPo20spqWAl0QGXABX1Pp6+WKriuMMEVUYeXMifkkYwRjGfwvrZb8yr1fDU1DBCx8Bpm7nZ/zZbuPn/lyvDbl2nqti1asR9Wteqq0zbKa6XKakrnyxObC5zAzg7gRkYI8s8LSutEbdXyUvVbKG4LZG9nNIyCuq13BHvp66mBjuAn6DhGSHO4y0j9vzhVt+0xUW60x3Gad0tQXf/qB5DS7sQe5weD7rGHlxa1clra6u2viaa1k05V3immnjxHEwHY53+o4DsP7qkDsjPb0Xpdju9BTWSiPWZHBBS5lyRkOyBj3J3e64zT1zp6K7Pq6pgbv3Fr9m7oknJIHiccZ8Ew8nNa2SZr48ExCtlhmh29aGWPd23sLc/lYBXWqL3+uVsTaWOT5eAERtI+pxOMnA9gqVzXMOHtLXeRGF7cN7WpE3jU+jMpRQFK6oIiICIiAiIgKCpUFBuW+0XC5Ne6hpnTNYcOIc0YPlyVi356yXOJ8kT4KmBweGvHcf1B5X3sF3rbVWbqJnV6v0vgwT1Px4reu9dLcb5bm3OglpIWyMDo592XMLhu5IBwvHe+SMk1tETTX7tOtg1Lb62kZNFcKeknaMuhqXgDPkfE+hH79lzVttlLqbUNwncHRUoG4iN3eQ8ZBx2yCeyvrlom2VEZ+SDqWYDgtcXNJ9Qf6Ku0Q79Ju1daK/EVS8t2ZPD8Z7H1ByF8fFbFTDkvxpnq9PSNt/q0qG2y2vWVFTXKZ8sYJNPI9xw4YO3Ge3OOF1OoqljtP3bq4DGAxNz4nAx98lUWv5o6iitzmjFWJH8N7t28O9sOA/CpLdHctSSvpJK89KMOmO85BcT3wO59V6ace/K9nmtOpj7T908dk6X04+9yPkkeYqSIhr3t/ic7yH7c+qvtV2O1WrT0jqSnDJzIxrJHOLnH6ueT6ZWnpS/UVHbhR1svQYyR0j3BpJkz2aMeHn+PE4+Vzr5dY3eChpCYKSPc4Ok74H8T3DP4Hqrk/E25XVadUr3+X8p2029JXq1W21f4744pgSZcMLpJTk4xjwAx+/Zc1erk+7XOasc0tD8BjM52tHYK+1HYLTZrI2WKSaWqle1sTnv78guO0AcYz+Qs9O6YttdSQyVVVNLNI3cWU38EXkHOwefTP2W8eXjY+rld+/Y7+HIhZK21PbaK1V4pqGoklIbmRr8HpnwGR349FUBfUxZIyUi9fEsylERbQREQEREBQVKgoq/0nerdZ3yPraWV80hwJ2BrtrfLBxj7L56qvVLdekykbVFrHEuknk8fJrc4A9e6r7RS01ZcIoa2qFJA4/VK7+Q8B7ldld9M2amtUskcQj6cZcKh1R2OOPPOfLHPgvl5pwYeTF7RM2n5NeYfOz6wo6ihbTXOaSnqmAATNGQ7HY8ePoeD+y53UNZ+uXqI0bBJKI2w7o+BI4OcQ4Z5HBHftj7rp9Iw2y7afZFVUdPLLTOMbw+MbvMEHv2P7FU2prAy0Miu1old0BIPpJyYn54574yMYPIK8/GtxsfKtWImJ+n+lfc+ekDONTmKuc8zGGSNwlJJB4Pj7FWGi6T5S73aHGOjiMe244/bC3o6P564Wm/0bQOo0CobnnBaRn7Hg+w8lcU9CyCvrathG6q2bm+RaCP7L6k2iG4q4XRdDFKJ7pWxh1NSxk7XNBBdjPj5D+YWtYaO71da6rtNMBhxyXACIZOdvPBHbj2V/qCJlh0jFbonZfK4Mc8DG7nc4/wBFqac1PRW+3tpa1tYTHnaIHNDTznnBBz7krnyLZPZzOONzLFoiOzU1Ha9RPLq67MMzWDl8bgWxD2HYLOwt1PNbnttM0gpRkAF7Rg+Ibn+mFneLxdNTboaCin+SYclkbC4uPhuI49gtezajqrJD8rJQxSiNxI6oLJGE9xleePbTx+ma16o939J2U1TFUQ1EkdWyRk4P1iXO7PrnusQt69XeovNUKipZGwtbtaI2449SeStEL6OPq6I6o1LMpREW0EREBERAUFSiDFbtotVXeKj5Wk24YNzi92GsHn/8WnhZQyywStlgkfFI3s9jiCPuFjJFprPT5V01Rba7SJFfRVjZeQyaMxODXA/sVX3vUslzgfEKZlM2UtMwbLuEjgQQcY4PA5/Pgq+suNdcNja2slmDT9IkcSAfZd3aodPWy2jpVtvfI5v+LPJte53HOB5eQ/Yr5uT8iK5Mteq/wa8vhoKoMtnkhP8AoTED2OD/ADJXTLitJ3Gljv1dTQfRT1TswbgBkjPGB2yMnH2XaL1W7zv1dqT2VGo7L+tx0rOqIxFJlxxklp7gevZc3f6+nZHJZ7NQMdHENssjYtxGPLA/JK6jUF1Zabc+XcOu4bYW+Jd5+w7rn9E32hoaZ1NWzyU0heXdRxJZJn/d5H1WMuS+PHN613pm2o7NzRVZSvt0VNHVmmrIid8L3ZbJycODXenfbjlbWuLXSVVvfVufFFVwjLXOcB1B4t9fT1VLrh1lqxHVUVTA+sLsSMi5Eg8zjxC5PHIPiPFeTBxJy3jk1tNfh9mJnXZKyUYUr7LAiIiCIiAiIgIiICIoyioIUYUkpkIJic6OVj2EhzXAtI8DlexLx6F4jmjeW7gxwcW574PZdWddz5P/AE6P/vH+y5Zazbw6UtENHXRc6/YOSGwtx+658Kwvl2N3rG1L4GwuDAwhr92cfb1Whwt1jUMWncikBQMFTlaRKIiIIiICIiAiIgIiIIPZel6itNtZ8JrfcWUcDKvp0567WAOO4gHJ8c5XmhXt9NdKGz/C+11tzojW0zKaAOhDWuJJwBw7jxWbNVUGirJbbLoyq1HqCkhqOszqwslYHYjx9AGfFxP4IUaPt1uvGg77X1tBSmodLUva8RAGPDA4BuBwAeysPic1170NRXS0yE0EbmTvhAxlhbgHHm0nt7+Sy+FEkMOg7lLVR9SFlRM6VmM7miNpIx7Ke7a+/ThfhjQUly1bTQV9OyeEQyP6cgy0uA4yF8fiLTwUesbjBSwshhZ09scbQAP8NvgF6Po2/wCkbhfIqex2X5SsdG5wl+XYzDQORkFc/cLSL18Zpqd7d0MT46iXy2sjYcfc7R9033NdnXWPRNrj0tT2+uo6d1bLTHqzOjHUD3dyD34JwPYLx2yUbodVUNDXRtL2VzIpoyOCQ/BHsvdqu03CbVtBd4qyNtHTU8kL6YsJL9/JOe3drPx6rz3Wlp/T/ifaayNuIrjURSem9rmtd/4n7qRKzC4+JmjKWWzfqFmo44Z6LLpIoGBvVj8ePNvf2z6Kq03abdJ8KLpcZKKB9Z0qkidzAXDbkNwT2xhdvddRttesLfaqsj5a4QEMcezZQ7j7Ozj3wta7WaCxaAv9FScU/QqZY2/7A8F2PsSfthNmng6KPFSujmIiICIiAiIgIiFBBXcXjV9sq/h5TaeiE4rIo4WuLmgMywgnnPouGVrJ+p0lppa35gNp5nFkbABuAGQCRjsdrsf8SpMNQ6TQuuKGz2eqs18imnopNxj2AO2hww5hGex5I9z6L66b1fZLLpe72fNU81Es/wAu/YP4HMDWbueDxyuYpJKual+aqLnFSwmQxMdIwuL3gAnAa0nADm5PqFryVdwbVOpm1LZHiTY0x7XNec4G045B8FNCw0He6PT+oorhXbzCyJ7D0gCckccLrrbr3T9FqG+Xl0VW+WtMbYWiMZDGMAwTnjLs/gLh7rJc7XWyUs9S1zmAOD4wC14IyCDj/wBwVs1cNxp2zNZcoJp4I2yzQMaQ5jCGnPLQDgOGcFNESqbhcqi4XKor5ZiyaeZ0uQ8/QSc8ey9AvOvbNeqOzy1UNQy4UNVFO7DAW8Eb8HPiOR7BcdRy1dRTz1M1zipoYXMYXSsJy527AAa0/wC0qLW+53S4R0NLUgzS79m4ANdtaXd8en7hNG1p8R9T0WqLnTTUDZo4qeIs3SENJJOcjB4wugm+JNHcNFVNtuLZzc5qR8DntaCx7iCA7v49yuLkddYrXT3KSfEFRK+JmQN2W98jHHOR7tKzdDdJKA1Lqpho3QdQy+BO7b0+2d+eMeXPZNG1MsliFktIIiIgiIgIiICgqUQYntwreqvjqmnnpDTsFI6GOOFmGh0RjxtcX4y443Z/5uVThRhFb1LV0vyYpa+mlmjZK6WJ0MoY5pcAHNyQQWna09sghYUNYyiuTayOAHpuc+Fjnbtj8HYScc7Tg9ucLUwmEG5crg+4wUonjYJoGOjMjGhoczOWjaAAMEu58chblZd6eV1TPT0kjKupgbDI+SYOY1u1rXbWgDkhviTjJVPhMJoWdouot9PVwE1bBUFh30lR0nDbu4zg5B3dvRatHUtpJpnxsd9cMsUZ3cs3tLQc47gOK1sJhBZ3O91N0p5WVjWF75mStLBta3axzSMeu7cfXPmtY1hNpNAWnb8z8xndxnZtxj+q1cJhAWSjClARERBERAREQEREBERAREQEREBERAREQEREBERAREQf/9k=">
            <a:extLst>
              <a:ext uri="{FF2B5EF4-FFF2-40B4-BE49-F238E27FC236}">
                <a16:creationId xmlns:a16="http://schemas.microsoft.com/office/drawing/2014/main" xmlns="" id="{0C8135F9-31EE-4507-90F3-A0CEB665B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solidFill>
                <a:srgbClr val="000000"/>
              </a:solidFill>
            </a:endParaRPr>
          </a:p>
        </p:txBody>
      </p:sp>
      <p:sp>
        <p:nvSpPr>
          <p:cNvPr id="29704" name="AutoShape 51" descr="data:image/jpeg;base64,/9j/4AAQSkZJRgABAQAAAQABAAD/2wCEAAkGBwgHBgkIBwgKCgkLDRYPDQwMDRsUFRAWIB0iIiAdHx8kKDQsJCYxJx8fLT0tMTU3Ojo6Iys/RD84QzQ5OjcBCgoKDQwNGg8PGjclHyU3Nzc3Nzc3Nzc3Nzc3Nzc3Nzc3Nzc3Nzc3Nzc3Nzc3Nzc3Nzc3Nzc3Nzc3Nzc3Nzc3N//AABEIAJcAlwMBIgACEQEDEQH/xAAbAAEAAgMBAQAAAAAAAAAAAAAAAQUCBAYHA//EADkQAAEDAwMCBAUCBAUFAQAAAAEAAgMEBREGEiETMUFRYXEHFCKBkRWhMrHB0SNCQ1JyJZPC8PEk/8QAGQEBAQEBAQEAAAAAAAAAAAAAAAECAwQF/8QAKhEBAAICAQMBBgcAAAAAAAAAAAECAxEEEiExURNBYZGhwRQjcYGx4fD/2gAMAwEAAhEDEQA/AOIREXZxEREBERARFBRU5RYqcoiUUZUIrJFGVKIIiICIiAiIgIiICIiAsUJW1a7fPdKwUtLs6haXfW7aMDupa0Vjc+FYUVJNXVUdLTNDpZM7QTgcDKyFurTWPo20spqWAl0QGXABX1Pp6+WKriuMMEVUYeXMifkkYwRjGfwvrZb8yr1fDU1DBCx8Bpm7nZ/zZbuPn/lyvDbl2nqti1asR9Wteqq0zbKa6XKakrnyxObC5zAzg7gRkYI8s8LSutEbdXyUvVbKG4LZG9nNIyCuq13BHvp66mBjuAn6DhGSHO4y0j9vzhVt+0xUW60x3Gad0tQXf/qB5DS7sQe5weD7rGHlxa1clra6u2viaa1k05V3immnjxHEwHY53+o4DsP7qkDsjPb0Xpdju9BTWSiPWZHBBS5lyRkOyBj3J3e64zT1zp6K7Pq6pgbv3Fr9m7oknJIHiccZ8Ew8nNa2SZr48ExCtlhmh29aGWPd23sLc/lYBXWqL3+uVsTaWOT5eAERtI+pxOMnA9gqVzXMOHtLXeRGF7cN7WpE3jU+jMpRQFK6oIiICIiAiIgKCpUFBuW+0XC5Ne6hpnTNYcOIc0YPlyVi356yXOJ8kT4KmBweGvHcf1B5X3sF3rbVWbqJnV6v0vgwT1Px4reu9dLcb5bm3OglpIWyMDo592XMLhu5IBwvHe+SMk1tETTX7tOtg1Lb62kZNFcKeknaMuhqXgDPkfE+hH79lzVttlLqbUNwncHRUoG4iN3eQ8ZBx2yCeyvrlom2VEZ+SDqWYDgtcXNJ9Qf6Ku0Q79Ju1daK/EVS8t2ZPD8Z7H1ByF8fFbFTDkvxpnq9PSNt/q0qG2y2vWVFTXKZ8sYJNPI9xw4YO3Ge3OOF1OoqljtP3bq4DGAxNz4nAx98lUWv5o6iitzmjFWJH8N7t28O9sOA/CpLdHctSSvpJK89KMOmO85BcT3wO59V6ace/K9nmtOpj7T908dk6X04+9yPkkeYqSIhr3t/ic7yH7c+qvtV2O1WrT0jqSnDJzIxrJHOLnH6ueT6ZWnpS/UVHbhR1svQYyR0j3BpJkz2aMeHn+PE4+Vzr5dY3eChpCYKSPc4Ok74H8T3DP4Hqrk/E25XVadUr3+X8p2029JXq1W21f4744pgSZcMLpJTk4xjwAx+/Zc1erk+7XOasc0tD8BjM52tHYK+1HYLTZrI2WKSaWqle1sTnv78guO0AcYz+Qs9O6YttdSQyVVVNLNI3cWU38EXkHOwefTP2W8eXjY+rld+/Y7+HIhZK21PbaK1V4pqGoklIbmRr8HpnwGR349FUBfUxZIyUi9fEsylERbQREQEREBQVKgoq/0nerdZ3yPraWV80hwJ2BrtrfLBxj7L56qvVLdekykbVFrHEuknk8fJrc4A9e6r7RS01ZcIoa2qFJA4/VK7+Q8B7ldld9M2amtUskcQj6cZcKh1R2OOPPOfLHPgvl5pwYeTF7RM2n5NeYfOz6wo6ihbTXOaSnqmAATNGQ7HY8ePoeD+y53UNZ+uXqI0bBJKI2w7o+BI4OcQ4Z5HBHftj7rp9Iw2y7afZFVUdPLLTOMbw+MbvMEHv2P7FU2prAy0Miu1old0BIPpJyYn54574yMYPIK8/GtxsfKtWImJ+n+lfc+ekDONTmKuc8zGGSNwlJJB4Pj7FWGi6T5S73aHGOjiMe244/bC3o6P564Wm/0bQOo0CobnnBaRn7Hg+w8lcU9CyCvrathG6q2bm+RaCP7L6k2iG4q4XRdDFKJ7pWxh1NSxk7XNBBdjPj5D+YWtYaO71da6rtNMBhxyXACIZOdvPBHbj2V/qCJlh0jFbonZfK4Mc8DG7nc4/wBFqac1PRW+3tpa1tYTHnaIHNDTznnBBz7krnyLZPZzOONzLFoiOzU1Ha9RPLq67MMzWDl8bgWxD2HYLOwt1PNbnttM0gpRkAF7Rg+Ibn+mFneLxdNTboaCin+SYclkbC4uPhuI49gtezajqrJD8rJQxSiNxI6oLJGE9xleePbTx+ma16o939J2U1TFUQ1EkdWyRk4P1iXO7PrnusQt69XeovNUKipZGwtbtaI2449SeStEL6OPq6I6o1LMpREW0EREBERAUFSiDFbtotVXeKj5Wk24YNzi92GsHn/8WnhZQyywStlgkfFI3s9jiCPuFjJFprPT5V01Rba7SJFfRVjZeQyaMxODXA/sVX3vUslzgfEKZlM2UtMwbLuEjgQQcY4PA5/Pgq+suNdcNja2slmDT9IkcSAfZd3aodPWy2jpVtvfI5v+LPJte53HOB5eQ/Yr5uT8iK5Mteq/wa8vhoKoMtnkhP8AoTED2OD/ADJXTLitJ3Gljv1dTQfRT1TswbgBkjPGB2yMnH2XaL1W7zv1dqT2VGo7L+tx0rOqIxFJlxxklp7gevZc3f6+nZHJZ7NQMdHENssjYtxGPLA/JK6jUF1Zabc+XcOu4bYW+Jd5+w7rn9E32hoaZ1NWzyU0heXdRxJZJn/d5H1WMuS+PHN613pm2o7NzRVZSvt0VNHVmmrIid8L3ZbJycODXenfbjlbWuLXSVVvfVufFFVwjLXOcB1B4t9fT1VLrh1lqxHVUVTA+sLsSMi5Eg8zjxC5PHIPiPFeTBxJy3jk1tNfh9mJnXZKyUYUr7LAiIiCIiAiIgIiICIoyioIUYUkpkIJic6OVj2EhzXAtI8DlexLx6F4jmjeW7gxwcW574PZdWddz5P/AE6P/vH+y5Zazbw6UtENHXRc6/YOSGwtx+658Kwvl2N3rG1L4GwuDAwhr92cfb1Whwt1jUMWncikBQMFTlaRKIiIIiICIiAiIgIiIIPZel6itNtZ8JrfcWUcDKvp0567WAOO4gHJ8c5XmhXt9NdKGz/C+11tzojW0zKaAOhDWuJJwBw7jxWbNVUGirJbbLoyq1HqCkhqOszqwslYHYjx9AGfFxP4IUaPt1uvGg77X1tBSmodLUva8RAGPDA4BuBwAeysPic1170NRXS0yE0EbmTvhAxlhbgHHm0nt7+Sy+FEkMOg7lLVR9SFlRM6VmM7miNpIx7Ke7a+/ThfhjQUly1bTQV9OyeEQyP6cgy0uA4yF8fiLTwUesbjBSwshhZ09scbQAP8NvgF6Po2/wCkbhfIqex2X5SsdG5wl+XYzDQORkFc/cLSL18Zpqd7d0MT46iXy2sjYcfc7R9033NdnXWPRNrj0tT2+uo6d1bLTHqzOjHUD3dyD34JwPYLx2yUbodVUNDXRtL2VzIpoyOCQ/BHsvdqu03CbVtBd4qyNtHTU8kL6YsJL9/JOe3drPx6rz3Wlp/T/ifaayNuIrjURSem9rmtd/4n7qRKzC4+JmjKWWzfqFmo44Z6LLpIoGBvVj8ePNvf2z6Kq03abdJ8KLpcZKKB9Z0qkidzAXDbkNwT2xhdvddRttesLfaqsj5a4QEMcezZQ7j7Ozj3wta7WaCxaAv9FScU/QqZY2/7A8F2PsSfthNmng6KPFSujmIiICIiAiIgIiFBBXcXjV9sq/h5TaeiE4rIo4WuLmgMywgnnPouGVrJ+p0lppa35gNp5nFkbABuAGQCRjsdrsf8SpMNQ6TQuuKGz2eqs18imnopNxj2AO2hww5hGex5I9z6L66b1fZLLpe72fNU81Es/wAu/YP4HMDWbueDxyuYpJKual+aqLnFSwmQxMdIwuL3gAnAa0nADm5PqFryVdwbVOpm1LZHiTY0x7XNec4G045B8FNCw0He6PT+oorhXbzCyJ7D0gCckccLrrbr3T9FqG+Xl0VW+WtMbYWiMZDGMAwTnjLs/gLh7rJc7XWyUs9S1zmAOD4wC14IyCDj/wBwVs1cNxp2zNZcoJp4I2yzQMaQ5jCGnPLQDgOGcFNESqbhcqi4XKor5ZiyaeZ0uQ8/QSc8ey9AvOvbNeqOzy1UNQy4UNVFO7DAW8Eb8HPiOR7BcdRy1dRTz1M1zipoYXMYXSsJy527AAa0/wC0qLW+53S4R0NLUgzS79m4ANdtaXd8en7hNG1p8R9T0WqLnTTUDZo4qeIs3SENJJOcjB4wugm+JNHcNFVNtuLZzc5qR8DntaCx7iCA7v49yuLkddYrXT3KSfEFRK+JmQN2W98jHHOR7tKzdDdJKA1Lqpho3QdQy+BO7b0+2d+eMeXPZNG1MsliFktIIiIgiIgIiICgqUQYntwreqvjqmnnpDTsFI6GOOFmGh0RjxtcX4y443Z/5uVThRhFb1LV0vyYpa+mlmjZK6WJ0MoY5pcAHNyQQWna09sghYUNYyiuTayOAHpuc+Fjnbtj8HYScc7Tg9ucLUwmEG5crg+4wUonjYJoGOjMjGhoczOWjaAAMEu58chblZd6eV1TPT0kjKupgbDI+SYOY1u1rXbWgDkhviTjJVPhMJoWdouot9PVwE1bBUFh30lR0nDbu4zg5B3dvRatHUtpJpnxsd9cMsUZ3cs3tLQc47gOK1sJhBZ3O91N0p5WVjWF75mStLBta3axzSMeu7cfXPmtY1hNpNAWnb8z8xndxnZtxj+q1cJhAWSjClARERBERAREQEREBERAREQEREBERAREQEREBERAREQf/9k=">
            <a:extLst>
              <a:ext uri="{FF2B5EF4-FFF2-40B4-BE49-F238E27FC236}">
                <a16:creationId xmlns:a16="http://schemas.microsoft.com/office/drawing/2014/main" xmlns="" id="{E52FC71C-6DA2-4DDF-BDBC-A8CFB9D2B4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50215B5C-5A15-4CD3-BDC3-E2E88652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>
                <a:solidFill>
                  <a:srgbClr val="C00000"/>
                </a:solidFill>
              </a:rPr>
              <a:t>Course Assessment Model</a:t>
            </a:r>
            <a:endParaRPr lang="en-IN" altLang="en-US" sz="480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63F7E1-171C-4C00-8D80-8088B31C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4000" b="1" dirty="0">
                <a:solidFill>
                  <a:srgbClr val="002060"/>
                </a:solidFill>
              </a:rPr>
              <a:t>Marks break up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Attendance						  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CA </a:t>
            </a:r>
            <a:r>
              <a:rPr lang="en-US" sz="3900" dirty="0">
                <a:solidFill>
                  <a:srgbClr val="C00000"/>
                </a:solidFill>
              </a:rPr>
              <a:t>(2 best out of 3)</a:t>
            </a:r>
            <a:r>
              <a:rPr lang="en-US" sz="4000" dirty="0">
                <a:solidFill>
                  <a:srgbClr val="C00000"/>
                </a:solidFill>
              </a:rPr>
              <a:t>				25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MTT							20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</a:rPr>
              <a:t>ETT							50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4000" b="1" dirty="0">
                <a:solidFill>
                  <a:srgbClr val="002060"/>
                </a:solidFill>
              </a:rPr>
              <a:t>Total						       100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BE315108-30AE-4532-84D9-68896015E121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0725" name="Object 116">
            <a:extLst>
              <a:ext uri="{FF2B5EF4-FFF2-40B4-BE49-F238E27FC236}">
                <a16:creationId xmlns:a16="http://schemas.microsoft.com/office/drawing/2014/main" xmlns="" id="{73338570-9508-4EFF-A5C4-84CBEE2201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0734" r:id="rId3" imgW="13937020" imgH="5409524" progId="">
              <p:embed/>
            </p:oleObj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7A081D2-B7D4-4A7B-AD1D-FAACC1FD1BC1}"/>
              </a:ext>
            </a:extLst>
          </p:cNvPr>
          <p:cNvCxnSpPr/>
          <p:nvPr/>
        </p:nvCxnSpPr>
        <p:spPr>
          <a:xfrm>
            <a:off x="7667625" y="5029200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5" descr="http://www.anxiety.org/sites/default/files/contentpathway/signs-of-anxiety_0.jpg">
            <a:extLst>
              <a:ext uri="{FF2B5EF4-FFF2-40B4-BE49-F238E27FC236}">
                <a16:creationId xmlns:a16="http://schemas.microsoft.com/office/drawing/2014/main" xmlns="" id="{42BA3F36-BDB4-4E0F-9E48-2F32B1F9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29260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>
            <a:extLst>
              <a:ext uri="{FF2B5EF4-FFF2-40B4-BE49-F238E27FC236}">
                <a16:creationId xmlns:a16="http://schemas.microsoft.com/office/drawing/2014/main" xmlns="" id="{CB821557-0667-4ECB-BBC7-294EFC0D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>
                <a:solidFill>
                  <a:srgbClr val="C00000"/>
                </a:solidFill>
              </a:rPr>
              <a:t>The hitch…</a:t>
            </a:r>
            <a:endParaRPr lang="en-IN" altLang="en-US" sz="480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A180AF38-D182-4A2B-998E-7F62B762D9A6}"/>
              </a:ext>
            </a:extLst>
          </p:cNvPr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1749" name="Object 116">
            <a:extLst>
              <a:ext uri="{FF2B5EF4-FFF2-40B4-BE49-F238E27FC236}">
                <a16:creationId xmlns:a16="http://schemas.microsoft.com/office/drawing/2014/main" xmlns="" id="{F24F7F2F-EB0C-4E45-8B16-8443B76187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1759" r:id="rId4" imgW="13937020" imgH="5409524" progId="">
              <p:embed/>
            </p:oleObj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3422F5-F15D-44C0-8A6C-E9EC2E04F9E0}"/>
              </a:ext>
            </a:extLst>
          </p:cNvPr>
          <p:cNvSpPr/>
          <p:nvPr/>
        </p:nvSpPr>
        <p:spPr>
          <a:xfrm>
            <a:off x="2051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1C86BE-3037-41C2-9B6E-491B8ABF9347}"/>
              </a:ext>
            </a:extLst>
          </p:cNvPr>
          <p:cNvSpPr txBox="1"/>
          <p:nvPr/>
        </p:nvSpPr>
        <p:spPr>
          <a:xfrm>
            <a:off x="584200" y="1628775"/>
            <a:ext cx="7721600" cy="3540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  <a:cs typeface="+mn-cs"/>
              </a:rPr>
              <a:t>Three BURNING questions in mind…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rgbClr val="FF0000"/>
                </a:solidFill>
                <a:latin typeface="+mn-lt"/>
                <a:cs typeface="+mn-cs"/>
              </a:rPr>
              <a:t>Why we are learning Java?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rgbClr val="FF0000"/>
                </a:solidFill>
                <a:latin typeface="+mn-lt"/>
                <a:cs typeface="+mn-cs"/>
              </a:rPr>
              <a:t>What would we do with it?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rgbClr val="FF0000"/>
                </a:solidFill>
                <a:latin typeface="+mn-lt"/>
                <a:cs typeface="+mn-cs"/>
              </a:rPr>
              <a:t>What will the course outcome?</a:t>
            </a:r>
            <a:endParaRPr lang="en-US" sz="3200" b="1" dirty="0">
              <a:solidFill>
                <a:srgbClr val="C00000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3A4CEA-03D0-4385-9532-E7C6C74B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8153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38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xmlns="" id="{1E1DCA36-371D-4437-9589-36E9EE33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Daily routine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xmlns="" id="{99CD333E-DBC0-45FA-AB6C-0E2A9C5B8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677833"/>
            <a:ext cx="8229600" cy="4525963"/>
          </a:xfrm>
        </p:spPr>
        <p:txBody>
          <a:bodyPr/>
          <a:lstStyle/>
          <a:p>
            <a:r>
              <a:rPr lang="en-US" altLang="en-US" dirty="0"/>
              <a:t>Let us look around our daily routine…</a:t>
            </a:r>
          </a:p>
          <a:p>
            <a:r>
              <a:rPr lang="en-US" altLang="en-US" dirty="0"/>
              <a:t>Let us see where all we do programming everyday</a:t>
            </a:r>
          </a:p>
          <a:p>
            <a:r>
              <a:rPr lang="en-US" altLang="en-US" dirty="0"/>
              <a:t>Simple things we do to start the day</a:t>
            </a:r>
            <a:endParaRPr lang="en-IN" altLang="en-US" dirty="0"/>
          </a:p>
          <a:p>
            <a:endParaRPr lang="en-US" altLang="en-US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xmlns="" id="{91887BF3-5842-42B4-8502-CC689ACE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6200"/>
            <a:ext cx="72961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BA57A8-57C6-488D-87AF-0EB3EDB5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6237288"/>
            <a:ext cx="7551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2060"/>
                </a:solidFill>
              </a:rPr>
              <a:t>So there is ONE program you know which is there in you…</a:t>
            </a:r>
            <a:endParaRPr lang="en-IN" altLang="en-US" sz="2400" b="1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xmlns="" id="{0A804191-25F1-4EFC-9229-DAC32DB5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Daily routine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xmlns="" id="{7EC8EF16-F336-4748-AF08-3AF33D7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/>
              <a:t>There is a set procedure</a:t>
            </a:r>
          </a:p>
          <a:p>
            <a:pPr marL="457200" indent="-457200"/>
            <a:r>
              <a:rPr lang="en-US" altLang="en-US"/>
              <a:t>Each step is defined</a:t>
            </a:r>
          </a:p>
          <a:p>
            <a:pPr marL="457200" indent="-457200"/>
            <a:r>
              <a:rPr lang="en-US" altLang="en-US"/>
              <a:t>The occurrence is ordered</a:t>
            </a:r>
          </a:p>
          <a:p>
            <a:pPr marL="457200" indent="-457200"/>
            <a:r>
              <a:rPr lang="en-US" altLang="en-US"/>
              <a:t>Jump is NOT permitted</a:t>
            </a:r>
          </a:p>
          <a:p>
            <a:pPr marL="457200" indent="-457200"/>
            <a:r>
              <a:rPr lang="en-US" altLang="en-US"/>
              <a:t>A step cannot be skipped</a:t>
            </a:r>
            <a:endParaRPr lang="en-IN" alt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xmlns="" id="{DFA43195-A34B-494A-BF09-BE32B3D14BDA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12875"/>
            <a:ext cx="3405188" cy="5111750"/>
            <a:chOff x="5715000" y="1412776"/>
            <a:chExt cx="3405343" cy="5112568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xmlns="" id="{BDE7E4B6-3911-4EFA-BD78-6FE39AE66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1412776"/>
              <a:ext cx="1080120" cy="4968552"/>
              <a:chOff x="5580112" y="1412776"/>
              <a:chExt cx="1080120" cy="4968552"/>
            </a:xfrm>
          </p:grpSpPr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xmlns="" id="{36617209-3D00-430E-8119-F44A5A663FE0}"/>
                  </a:ext>
                </a:extLst>
              </p:cNvPr>
              <p:cNvSpPr/>
              <p:nvPr/>
            </p:nvSpPr>
            <p:spPr>
              <a:xfrm>
                <a:off x="5580112" y="1412776"/>
                <a:ext cx="1079549" cy="431869"/>
              </a:xfrm>
              <a:prstGeom prst="flowChartAlternate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Start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C7B81375-F349-4AA2-AD9B-6D6050D52A3F}"/>
                  </a:ext>
                </a:extLst>
              </p:cNvPr>
              <p:cNvSpPr/>
              <p:nvPr/>
            </p:nvSpPr>
            <p:spPr>
              <a:xfrm>
                <a:off x="5580112" y="2070106"/>
                <a:ext cx="1079549" cy="4223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Pick 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22B96CFC-07CA-4ECE-80BE-0E4BF1C1B5AE}"/>
                  </a:ext>
                </a:extLst>
              </p:cNvPr>
              <p:cNvSpPr/>
              <p:nvPr/>
            </p:nvSpPr>
            <p:spPr>
              <a:xfrm>
                <a:off x="5580112" y="2717910"/>
                <a:ext cx="1079549" cy="4223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Rinse 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B30D9A16-678C-4531-B5FD-5F8CE7B78130}"/>
                  </a:ext>
                </a:extLst>
              </p:cNvPr>
              <p:cNvSpPr/>
              <p:nvPr/>
            </p:nvSpPr>
            <p:spPr>
              <a:xfrm>
                <a:off x="5580112" y="3365713"/>
                <a:ext cx="1079549" cy="4223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Apply Paste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CC81403F-0CB6-4690-BC2F-8195FD5058A6}"/>
                  </a:ext>
                </a:extLst>
              </p:cNvPr>
              <p:cNvSpPr/>
              <p:nvPr/>
            </p:nvSpPr>
            <p:spPr>
              <a:xfrm>
                <a:off x="5580112" y="4013517"/>
                <a:ext cx="1079549" cy="423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4855407-EE00-4664-8242-79B55F5FB256}"/>
                  </a:ext>
                </a:extLst>
              </p:cNvPr>
              <p:cNvSpPr/>
              <p:nvPr/>
            </p:nvSpPr>
            <p:spPr>
              <a:xfrm>
                <a:off x="5580112" y="4653383"/>
                <a:ext cx="1079549" cy="4223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Rinse Mouth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D4C53E8D-3A00-440F-B724-DB8F6FF31516}"/>
                  </a:ext>
                </a:extLst>
              </p:cNvPr>
              <p:cNvSpPr/>
              <p:nvPr/>
            </p:nvSpPr>
            <p:spPr>
              <a:xfrm>
                <a:off x="5580112" y="5309124"/>
                <a:ext cx="1079549" cy="423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Rinse Brush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xmlns="" id="{79F38DE0-9007-432A-9A47-EA78B1F10850}"/>
                  </a:ext>
                </a:extLst>
              </p:cNvPr>
              <p:cNvSpPr/>
              <p:nvPr/>
            </p:nvSpPr>
            <p:spPr>
              <a:xfrm>
                <a:off x="5580112" y="5948990"/>
                <a:ext cx="1079549" cy="431869"/>
              </a:xfrm>
              <a:prstGeom prst="flowChartAlternate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Stop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xmlns="" id="{B99BE0EE-59B2-4CB4-9EE6-FD87F2F398EF}"/>
                  </a:ext>
                </a:extLst>
              </p:cNvPr>
              <p:cNvCxnSpPr>
                <a:endCxn id="6" idx="0"/>
              </p:cNvCxnSpPr>
              <p:nvPr/>
            </p:nvCxnSpPr>
            <p:spPr>
              <a:xfrm>
                <a:off x="6119886" y="1844645"/>
                <a:ext cx="0" cy="225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xmlns="" id="{362A65AC-737D-4636-9864-654A96209E5E}"/>
                  </a:ext>
                </a:extLst>
              </p:cNvPr>
              <p:cNvCxnSpPr/>
              <p:nvPr/>
            </p:nvCxnSpPr>
            <p:spPr>
              <a:xfrm>
                <a:off x="6156401" y="2484510"/>
                <a:ext cx="0" cy="223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903CE5CF-B127-4B69-A7FA-E2366D8899D0}"/>
                  </a:ext>
                </a:extLst>
              </p:cNvPr>
              <p:cNvCxnSpPr/>
              <p:nvPr/>
            </p:nvCxnSpPr>
            <p:spPr>
              <a:xfrm>
                <a:off x="6156401" y="3132314"/>
                <a:ext cx="0" cy="223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xmlns="" id="{7A0C01FE-E357-4079-A00A-FC732A92A420}"/>
                  </a:ext>
                </a:extLst>
              </p:cNvPr>
              <p:cNvCxnSpPr/>
              <p:nvPr/>
            </p:nvCxnSpPr>
            <p:spPr>
              <a:xfrm>
                <a:off x="6156401" y="3780118"/>
                <a:ext cx="0" cy="225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xmlns="" id="{CA244165-10D5-48D9-9005-CDFDE8670C60}"/>
                  </a:ext>
                </a:extLst>
              </p:cNvPr>
              <p:cNvCxnSpPr/>
              <p:nvPr/>
            </p:nvCxnSpPr>
            <p:spPr>
              <a:xfrm>
                <a:off x="6156401" y="4427921"/>
                <a:ext cx="0" cy="225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xmlns="" id="{668D46CF-8BB2-4F15-ACD8-4A621829AD45}"/>
                  </a:ext>
                </a:extLst>
              </p:cNvPr>
              <p:cNvCxnSpPr/>
              <p:nvPr/>
            </p:nvCxnSpPr>
            <p:spPr>
              <a:xfrm>
                <a:off x="6156401" y="5075725"/>
                <a:ext cx="0" cy="225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xmlns="" id="{0AB84BB8-B948-464D-8B3D-117FE92B6A5C}"/>
                  </a:ext>
                </a:extLst>
              </p:cNvPr>
              <p:cNvCxnSpPr/>
              <p:nvPr/>
            </p:nvCxnSpPr>
            <p:spPr>
              <a:xfrm>
                <a:off x="6156401" y="5733055"/>
                <a:ext cx="0" cy="223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558" name="Picture 8" descr="http://www.drueckert.com/wp-content/uploads/Oral-Hygine-Brush-Teeth.jpg">
              <a:extLst>
                <a:ext uri="{FF2B5EF4-FFF2-40B4-BE49-F238E27FC236}">
                  <a16:creationId xmlns:a16="http://schemas.microsoft.com/office/drawing/2014/main" xmlns="" id="{CFD5702A-7F99-45C6-90B6-B45E17FE5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4019493"/>
              <a:ext cx="2033743" cy="2505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51005155-Business-Planning-Process-ppt-nw</Template>
  <TotalTime>4707</TotalTime>
  <Words>493</Words>
  <Application>Microsoft Office PowerPoint</Application>
  <PresentationFormat>On-screen Show (4:3)</PresentationFormat>
  <Paragraphs>120</Paragraphs>
  <Slides>31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Watermark</vt:lpstr>
      <vt:lpstr>Office Theme</vt:lpstr>
      <vt:lpstr>Introductory lecture</vt:lpstr>
      <vt:lpstr>CAP615 PROGRAMMING IN JAVA</vt:lpstr>
      <vt:lpstr>Course details</vt:lpstr>
      <vt:lpstr>References:</vt:lpstr>
      <vt:lpstr>Course Assessment Model</vt:lpstr>
      <vt:lpstr>The hitch…</vt:lpstr>
      <vt:lpstr>Slide 7</vt:lpstr>
      <vt:lpstr>Daily routine</vt:lpstr>
      <vt:lpstr>Daily routine</vt:lpstr>
      <vt:lpstr>So what does this mean?</vt:lpstr>
      <vt:lpstr>What next?</vt:lpstr>
      <vt:lpstr>What next?</vt:lpstr>
      <vt:lpstr>Diving deeper…</vt:lpstr>
      <vt:lpstr>Course Content</vt:lpstr>
      <vt:lpstr>UNIT-1</vt:lpstr>
      <vt:lpstr>What do we need to know?</vt:lpstr>
      <vt:lpstr>UNIT-2</vt:lpstr>
      <vt:lpstr>What do we need to know?</vt:lpstr>
      <vt:lpstr>UNIT-3</vt:lpstr>
      <vt:lpstr>What do we need to know?</vt:lpstr>
      <vt:lpstr>UNIT-4</vt:lpstr>
      <vt:lpstr>What do we need to know?</vt:lpstr>
      <vt:lpstr>UNIT-5</vt:lpstr>
      <vt:lpstr>What do we need to know?</vt:lpstr>
      <vt:lpstr>UNIT-6</vt:lpstr>
      <vt:lpstr>What do we need to know?</vt:lpstr>
      <vt:lpstr>The course outcome…</vt:lpstr>
      <vt:lpstr>We can develop applications using Java Like….</vt:lpstr>
      <vt:lpstr>Slide 29</vt:lpstr>
      <vt:lpstr>    Next Class: Introduction to Java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Accreditation Process in India</dc:title>
  <dc:creator>----------</dc:creator>
  <cp:lastModifiedBy>acer</cp:lastModifiedBy>
  <cp:revision>631</cp:revision>
  <dcterms:created xsi:type="dcterms:W3CDTF">2012-02-29T16:23:18Z</dcterms:created>
  <dcterms:modified xsi:type="dcterms:W3CDTF">2021-01-22T05:34:48Z</dcterms:modified>
</cp:coreProperties>
</file>